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4" r:id="rId1"/>
  </p:sldMasterIdLst>
  <p:notesMasterIdLst>
    <p:notesMasterId r:id="rId53"/>
  </p:notesMasterIdLst>
  <p:handoutMasterIdLst>
    <p:handoutMasterId r:id="rId54"/>
  </p:handoutMasterIdLst>
  <p:sldIdLst>
    <p:sldId id="666" r:id="rId2"/>
    <p:sldId id="709" r:id="rId3"/>
    <p:sldId id="844" r:id="rId4"/>
    <p:sldId id="807" r:id="rId5"/>
    <p:sldId id="845" r:id="rId6"/>
    <p:sldId id="896" r:id="rId7"/>
    <p:sldId id="898" r:id="rId8"/>
    <p:sldId id="899" r:id="rId9"/>
    <p:sldId id="806" r:id="rId10"/>
    <p:sldId id="900" r:id="rId11"/>
    <p:sldId id="846" r:id="rId12"/>
    <p:sldId id="797" r:id="rId13"/>
    <p:sldId id="901" r:id="rId14"/>
    <p:sldId id="835" r:id="rId15"/>
    <p:sldId id="902" r:id="rId16"/>
    <p:sldId id="903" r:id="rId17"/>
    <p:sldId id="904" r:id="rId18"/>
    <p:sldId id="905" r:id="rId19"/>
    <p:sldId id="906" r:id="rId20"/>
    <p:sldId id="907" r:id="rId21"/>
    <p:sldId id="908" r:id="rId22"/>
    <p:sldId id="848" r:id="rId23"/>
    <p:sldId id="910" r:id="rId24"/>
    <p:sldId id="912" r:id="rId25"/>
    <p:sldId id="919" r:id="rId26"/>
    <p:sldId id="920" r:id="rId27"/>
    <p:sldId id="917" r:id="rId28"/>
    <p:sldId id="918" r:id="rId29"/>
    <p:sldId id="925" r:id="rId30"/>
    <p:sldId id="926" r:id="rId31"/>
    <p:sldId id="932" r:id="rId32"/>
    <p:sldId id="934" r:id="rId33"/>
    <p:sldId id="935" r:id="rId34"/>
    <p:sldId id="936" r:id="rId35"/>
    <p:sldId id="870" r:id="rId36"/>
    <p:sldId id="829" r:id="rId37"/>
    <p:sldId id="913" r:id="rId38"/>
    <p:sldId id="915" r:id="rId39"/>
    <p:sldId id="916" r:id="rId40"/>
    <p:sldId id="921" r:id="rId41"/>
    <p:sldId id="922" r:id="rId42"/>
    <p:sldId id="923" r:id="rId43"/>
    <p:sldId id="924" r:id="rId44"/>
    <p:sldId id="929" r:id="rId45"/>
    <p:sldId id="938" r:id="rId46"/>
    <p:sldId id="914" r:id="rId47"/>
    <p:sldId id="927" r:id="rId48"/>
    <p:sldId id="928" r:id="rId49"/>
    <p:sldId id="930" r:id="rId50"/>
    <p:sldId id="931" r:id="rId51"/>
    <p:sldId id="725" r:id="rId52"/>
  </p:sldIdLst>
  <p:sldSz cx="9906000" cy="6858000" type="A4"/>
  <p:notesSz cx="6797675" cy="9872663"/>
  <p:defaultTextStyle>
    <a:defPPr>
      <a:defRPr lang="en-US"/>
    </a:defPPr>
    <a:lvl1pPr marL="0" algn="l" defTabSz="775812" rtl="0" eaLnBrk="1" latinLnBrk="0" hangingPunct="1">
      <a:defRPr sz="1500" kern="1200">
        <a:solidFill>
          <a:schemeClr val="tx1"/>
        </a:solidFill>
        <a:latin typeface="+mn-lt"/>
        <a:ea typeface="+mn-ea"/>
        <a:cs typeface="+mn-cs"/>
      </a:defRPr>
    </a:lvl1pPr>
    <a:lvl2pPr marL="387906" algn="l" defTabSz="775812" rtl="0" eaLnBrk="1" latinLnBrk="0" hangingPunct="1">
      <a:defRPr sz="1500" kern="1200">
        <a:solidFill>
          <a:schemeClr val="tx1"/>
        </a:solidFill>
        <a:latin typeface="+mn-lt"/>
        <a:ea typeface="+mn-ea"/>
        <a:cs typeface="+mn-cs"/>
      </a:defRPr>
    </a:lvl2pPr>
    <a:lvl3pPr marL="775812" algn="l" defTabSz="775812" rtl="0" eaLnBrk="1" latinLnBrk="0" hangingPunct="1">
      <a:defRPr sz="1500" kern="1200">
        <a:solidFill>
          <a:schemeClr val="tx1"/>
        </a:solidFill>
        <a:latin typeface="+mn-lt"/>
        <a:ea typeface="+mn-ea"/>
        <a:cs typeface="+mn-cs"/>
      </a:defRPr>
    </a:lvl3pPr>
    <a:lvl4pPr marL="1163718" algn="l" defTabSz="775812" rtl="0" eaLnBrk="1" latinLnBrk="0" hangingPunct="1">
      <a:defRPr sz="1500" kern="1200">
        <a:solidFill>
          <a:schemeClr val="tx1"/>
        </a:solidFill>
        <a:latin typeface="+mn-lt"/>
        <a:ea typeface="+mn-ea"/>
        <a:cs typeface="+mn-cs"/>
      </a:defRPr>
    </a:lvl4pPr>
    <a:lvl5pPr marL="1551625" algn="l" defTabSz="775812" rtl="0" eaLnBrk="1" latinLnBrk="0" hangingPunct="1">
      <a:defRPr sz="1500" kern="1200">
        <a:solidFill>
          <a:schemeClr val="tx1"/>
        </a:solidFill>
        <a:latin typeface="+mn-lt"/>
        <a:ea typeface="+mn-ea"/>
        <a:cs typeface="+mn-cs"/>
      </a:defRPr>
    </a:lvl5pPr>
    <a:lvl6pPr marL="1939531" algn="l" defTabSz="775812" rtl="0" eaLnBrk="1" latinLnBrk="0" hangingPunct="1">
      <a:defRPr sz="1500" kern="1200">
        <a:solidFill>
          <a:schemeClr val="tx1"/>
        </a:solidFill>
        <a:latin typeface="+mn-lt"/>
        <a:ea typeface="+mn-ea"/>
        <a:cs typeface="+mn-cs"/>
      </a:defRPr>
    </a:lvl6pPr>
    <a:lvl7pPr marL="2327437" algn="l" defTabSz="775812" rtl="0" eaLnBrk="1" latinLnBrk="0" hangingPunct="1">
      <a:defRPr sz="1500" kern="1200">
        <a:solidFill>
          <a:schemeClr val="tx1"/>
        </a:solidFill>
        <a:latin typeface="+mn-lt"/>
        <a:ea typeface="+mn-ea"/>
        <a:cs typeface="+mn-cs"/>
      </a:defRPr>
    </a:lvl7pPr>
    <a:lvl8pPr marL="2715343" algn="l" defTabSz="775812" rtl="0" eaLnBrk="1" latinLnBrk="0" hangingPunct="1">
      <a:defRPr sz="1500" kern="1200">
        <a:solidFill>
          <a:schemeClr val="tx1"/>
        </a:solidFill>
        <a:latin typeface="+mn-lt"/>
        <a:ea typeface="+mn-ea"/>
        <a:cs typeface="+mn-cs"/>
      </a:defRPr>
    </a:lvl8pPr>
    <a:lvl9pPr marL="3103249" algn="l" defTabSz="77581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2" pos="14830" userDrawn="1">
          <p15:clr>
            <a:srgbClr val="A4A3A4"/>
          </p15:clr>
        </p15:guide>
        <p15:guide id="3" pos="526" userDrawn="1">
          <p15:clr>
            <a:srgbClr val="A4A3A4"/>
          </p15:clr>
        </p15:guide>
        <p15:guide id="5" orient="horz" pos="528" userDrawn="1">
          <p15:clr>
            <a:srgbClr val="A4A3A4"/>
          </p15:clr>
        </p15:guide>
        <p15:guide id="41" pos="7678" userDrawn="1">
          <p15:clr>
            <a:srgbClr val="A4A3A4"/>
          </p15:clr>
        </p15:guide>
        <p15:guide id="46" orient="horz" pos="4344" userDrawn="1">
          <p15:clr>
            <a:srgbClr val="A4A3A4"/>
          </p15:clr>
        </p15:guide>
        <p15:guide id="47" orient="horz" pos="5952">
          <p15:clr>
            <a:srgbClr val="A4A3A4"/>
          </p15:clr>
        </p15:guide>
        <p15:guide id="48" orient="horz" pos="-1632">
          <p15:clr>
            <a:srgbClr val="A4A3A4"/>
          </p15:clr>
        </p15:guide>
        <p15:guide id="49" orient="horz" pos="2184">
          <p15:clr>
            <a:srgbClr val="A4A3A4"/>
          </p15:clr>
        </p15:guide>
        <p15:guide id="50" pos="10272">
          <p15:clr>
            <a:srgbClr val="A4A3A4"/>
          </p15:clr>
        </p15:guide>
        <p15:guide id="51" pos="-4032">
          <p15:clr>
            <a:srgbClr val="A4A3A4"/>
          </p15:clr>
        </p15:guide>
        <p15:guide id="5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lie Holten" initials="AH" lastIdx="1" clrIdx="0">
    <p:extLst>
      <p:ext uri="{19B8F6BF-5375-455C-9EA6-DF929625EA0E}">
        <p15:presenceInfo xmlns:p15="http://schemas.microsoft.com/office/powerpoint/2012/main" userId="S::aho@arklaw.dk::0974528f-a287-4af7-ba3b-ca7973b91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A86"/>
    <a:srgbClr val="0E80C9"/>
    <a:srgbClr val="384558"/>
    <a:srgbClr val="B8B8B8"/>
    <a:srgbClr val="7F7F7F"/>
    <a:srgbClr val="54AEC9"/>
    <a:srgbClr val="06919A"/>
    <a:srgbClr val="242C35"/>
    <a:srgbClr val="525252"/>
    <a:srgbClr val="414E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6375" autoAdjust="0"/>
  </p:normalViewPr>
  <p:slideViewPr>
    <p:cSldViewPr snapToGrid="0" snapToObjects="1">
      <p:cViewPr varScale="1">
        <p:scale>
          <a:sx n="99" d="100"/>
          <a:sy n="99" d="100"/>
        </p:scale>
        <p:origin x="1758" y="102"/>
      </p:cViewPr>
      <p:guideLst>
        <p:guide orient="horz" pos="8112"/>
        <p:guide pos="14830"/>
        <p:guide pos="526"/>
        <p:guide orient="horz" pos="528"/>
        <p:guide pos="7678"/>
        <p:guide orient="horz" pos="4344"/>
        <p:guide orient="horz" pos="5952"/>
        <p:guide orient="horz" pos="-1632"/>
        <p:guide orient="horz" pos="2184"/>
        <p:guide pos="10272"/>
        <p:guide pos="-4032"/>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 d="100"/>
        <a:sy n="24" d="100"/>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a-DK" dirty="0">
              <a:latin typeface="Interstate-Regular"/>
            </a:endParaRPr>
          </a:p>
        </p:txBody>
      </p:sp>
      <p:sp>
        <p:nvSpPr>
          <p:cNvPr id="3" name="Pladsholder til dato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BC01150A-402B-2048-9DC9-ACE24E715177}" type="datetimeFigureOut">
              <a:rPr lang="da-DK" smtClean="0">
                <a:latin typeface="Interstate-Regular"/>
              </a:rPr>
              <a:pPr/>
              <a:t>11-12-2024</a:t>
            </a:fld>
            <a:endParaRPr lang="da-DK" dirty="0">
              <a:latin typeface="Interstate-Regular"/>
            </a:endParaRPr>
          </a:p>
        </p:txBody>
      </p:sp>
      <p:sp>
        <p:nvSpPr>
          <p:cNvPr id="4" name="Pladsholder til sidefod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da-DK" dirty="0">
              <a:latin typeface="Interstate-Regular"/>
            </a:endParaRPr>
          </a:p>
        </p:txBody>
      </p:sp>
      <p:sp>
        <p:nvSpPr>
          <p:cNvPr id="5" name="Pladsholder til diasnumm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B6D9CC56-7F9A-F941-8BF1-CDA3700D80B7}" type="slidenum">
              <a:rPr lang="da-DK" smtClean="0">
                <a:latin typeface="Interstate-Regular"/>
              </a:rPr>
              <a:pPr/>
              <a:t>‹nr.›</a:t>
            </a:fld>
            <a:endParaRPr lang="da-DK" dirty="0">
              <a:latin typeface="Interstate-Regular"/>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b="0" i="0">
                <a:latin typeface="Lato Regular" charset="0"/>
              </a:defRPr>
            </a:lvl1pPr>
          </a:lstStyle>
          <a:p>
            <a:endParaRPr lang="en-US" dirty="0"/>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b="0" i="0">
                <a:latin typeface="Lato Regular" charset="0"/>
              </a:defRPr>
            </a:lvl1pPr>
          </a:lstStyle>
          <a:p>
            <a:fld id="{EFC10EE1-B198-C942-8235-326C972CBB30}" type="datetimeFigureOut">
              <a:rPr lang="en-US" smtClean="0"/>
              <a:pPr/>
              <a:t>12/11/2024</a:t>
            </a:fld>
            <a:endParaRPr lang="en-US" dirty="0"/>
          </a:p>
        </p:txBody>
      </p:sp>
      <p:sp>
        <p:nvSpPr>
          <p:cNvPr id="4" name="Slide Image Placeholder 3"/>
          <p:cNvSpPr>
            <a:spLocks noGrp="1" noRot="1" noChangeAspect="1"/>
          </p:cNvSpPr>
          <p:nvPr>
            <p:ph type="sldImg" idx="2"/>
          </p:nvPr>
        </p:nvSpPr>
        <p:spPr>
          <a:xfrm>
            <a:off x="723900" y="739775"/>
            <a:ext cx="5349875"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b="0" i="0">
                <a:latin typeface="Lato Regular" charset="0"/>
              </a:defRPr>
            </a:lvl1pPr>
          </a:lstStyle>
          <a:p>
            <a:endParaRPr lang="en-US" dirty="0"/>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b="0" i="0">
                <a:latin typeface="Lato Regular" charset="0"/>
              </a:defRPr>
            </a:lvl1pPr>
          </a:lstStyle>
          <a:p>
            <a:fld id="{006BE02D-20C0-F840-AFAC-BEA99C74FDC2}" type="slidenum">
              <a:rPr lang="en-US" smtClean="0"/>
              <a:pPr/>
              <a:t>‹nr.›</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hdr="0" ftr="0" dt="0"/>
  <p:notesStyle>
    <a:lvl1pPr marL="0" algn="l" defTabSz="387906" rtl="0" eaLnBrk="1" latinLnBrk="0" hangingPunct="1">
      <a:defRPr sz="1000" b="0" i="0" kern="1200">
        <a:solidFill>
          <a:schemeClr val="tx1"/>
        </a:solidFill>
        <a:latin typeface="Lato Regular" charset="0"/>
        <a:ea typeface="+mn-ea"/>
        <a:cs typeface="+mn-cs"/>
      </a:defRPr>
    </a:lvl1pPr>
    <a:lvl2pPr marL="387906" algn="l" defTabSz="387906" rtl="0" eaLnBrk="1" latinLnBrk="0" hangingPunct="1">
      <a:defRPr sz="1000" b="0" i="0" kern="1200">
        <a:solidFill>
          <a:schemeClr val="tx1"/>
        </a:solidFill>
        <a:latin typeface="Lato Regular" charset="0"/>
        <a:ea typeface="+mn-ea"/>
        <a:cs typeface="+mn-cs"/>
      </a:defRPr>
    </a:lvl2pPr>
    <a:lvl3pPr marL="775812" algn="l" defTabSz="387906" rtl="0" eaLnBrk="1" latinLnBrk="0" hangingPunct="1">
      <a:defRPr sz="1000" b="0" i="0" kern="1200">
        <a:solidFill>
          <a:schemeClr val="tx1"/>
        </a:solidFill>
        <a:latin typeface="Lato Regular" charset="0"/>
        <a:ea typeface="+mn-ea"/>
        <a:cs typeface="+mn-cs"/>
      </a:defRPr>
    </a:lvl3pPr>
    <a:lvl4pPr marL="1163718" algn="l" defTabSz="387906" rtl="0" eaLnBrk="1" latinLnBrk="0" hangingPunct="1">
      <a:defRPr sz="1000" b="0" i="0" kern="1200">
        <a:solidFill>
          <a:schemeClr val="tx1"/>
        </a:solidFill>
        <a:latin typeface="Lato Regular" charset="0"/>
        <a:ea typeface="+mn-ea"/>
        <a:cs typeface="+mn-cs"/>
      </a:defRPr>
    </a:lvl4pPr>
    <a:lvl5pPr marL="1551625" algn="l" defTabSz="387906" rtl="0" eaLnBrk="1" latinLnBrk="0" hangingPunct="1">
      <a:defRPr sz="1000" b="0" i="0" kern="1200">
        <a:solidFill>
          <a:schemeClr val="tx1"/>
        </a:solidFill>
        <a:latin typeface="Lato Regular" charset="0"/>
        <a:ea typeface="+mn-ea"/>
        <a:cs typeface="+mn-cs"/>
      </a:defRPr>
    </a:lvl5pPr>
    <a:lvl6pPr marL="1939531" algn="l" defTabSz="387906" rtl="0" eaLnBrk="1" latinLnBrk="0" hangingPunct="1">
      <a:defRPr sz="1000" kern="1200">
        <a:solidFill>
          <a:schemeClr val="tx1"/>
        </a:solidFill>
        <a:latin typeface="+mn-lt"/>
        <a:ea typeface="+mn-ea"/>
        <a:cs typeface="+mn-cs"/>
      </a:defRPr>
    </a:lvl6pPr>
    <a:lvl7pPr marL="2327437" algn="l" defTabSz="387906" rtl="0" eaLnBrk="1" latinLnBrk="0" hangingPunct="1">
      <a:defRPr sz="1000" kern="1200">
        <a:solidFill>
          <a:schemeClr val="tx1"/>
        </a:solidFill>
        <a:latin typeface="+mn-lt"/>
        <a:ea typeface="+mn-ea"/>
        <a:cs typeface="+mn-cs"/>
      </a:defRPr>
    </a:lvl7pPr>
    <a:lvl8pPr marL="2715343" algn="l" defTabSz="387906" rtl="0" eaLnBrk="1" latinLnBrk="0" hangingPunct="1">
      <a:defRPr sz="1000" kern="1200">
        <a:solidFill>
          <a:schemeClr val="tx1"/>
        </a:solidFill>
        <a:latin typeface="+mn-lt"/>
        <a:ea typeface="+mn-ea"/>
        <a:cs typeface="+mn-cs"/>
      </a:defRPr>
    </a:lvl8pPr>
    <a:lvl9pPr marL="3103249" algn="l" defTabSz="38790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a:t>
            </a:fld>
            <a:endParaRPr lang="en-US" dirty="0"/>
          </a:p>
        </p:txBody>
      </p:sp>
    </p:spTree>
    <p:extLst>
      <p:ext uri="{BB962C8B-B14F-4D97-AF65-F5344CB8AC3E}">
        <p14:creationId xmlns:p14="http://schemas.microsoft.com/office/powerpoint/2010/main" val="3877534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10</a:t>
            </a:fld>
            <a:endParaRPr lang="en-US" dirty="0"/>
          </a:p>
        </p:txBody>
      </p:sp>
    </p:spTree>
    <p:extLst>
      <p:ext uri="{BB962C8B-B14F-4D97-AF65-F5344CB8AC3E}">
        <p14:creationId xmlns:p14="http://schemas.microsoft.com/office/powerpoint/2010/main" val="71180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11</a:t>
            </a:fld>
            <a:endParaRPr lang="en-US" dirty="0"/>
          </a:p>
        </p:txBody>
      </p:sp>
    </p:spTree>
    <p:extLst>
      <p:ext uri="{BB962C8B-B14F-4D97-AF65-F5344CB8AC3E}">
        <p14:creationId xmlns:p14="http://schemas.microsoft.com/office/powerpoint/2010/main" val="51185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12</a:t>
            </a:fld>
            <a:endParaRPr lang="en-US" dirty="0"/>
          </a:p>
        </p:txBody>
      </p:sp>
    </p:spTree>
    <p:extLst>
      <p:ext uri="{BB962C8B-B14F-4D97-AF65-F5344CB8AC3E}">
        <p14:creationId xmlns:p14="http://schemas.microsoft.com/office/powerpoint/2010/main" val="167450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13</a:t>
            </a:fld>
            <a:endParaRPr lang="en-US" dirty="0"/>
          </a:p>
        </p:txBody>
      </p:sp>
    </p:spTree>
    <p:extLst>
      <p:ext uri="{BB962C8B-B14F-4D97-AF65-F5344CB8AC3E}">
        <p14:creationId xmlns:p14="http://schemas.microsoft.com/office/powerpoint/2010/main" val="3758418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14</a:t>
            </a:fld>
            <a:endParaRPr lang="en-US" dirty="0"/>
          </a:p>
        </p:txBody>
      </p:sp>
    </p:spTree>
    <p:extLst>
      <p:ext uri="{BB962C8B-B14F-4D97-AF65-F5344CB8AC3E}">
        <p14:creationId xmlns:p14="http://schemas.microsoft.com/office/powerpoint/2010/main" val="224236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15</a:t>
            </a:fld>
            <a:endParaRPr lang="en-US" dirty="0"/>
          </a:p>
        </p:txBody>
      </p:sp>
    </p:spTree>
    <p:extLst>
      <p:ext uri="{BB962C8B-B14F-4D97-AF65-F5344CB8AC3E}">
        <p14:creationId xmlns:p14="http://schemas.microsoft.com/office/powerpoint/2010/main" val="358183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16</a:t>
            </a:fld>
            <a:endParaRPr lang="en-US" dirty="0"/>
          </a:p>
        </p:txBody>
      </p:sp>
    </p:spTree>
    <p:extLst>
      <p:ext uri="{BB962C8B-B14F-4D97-AF65-F5344CB8AC3E}">
        <p14:creationId xmlns:p14="http://schemas.microsoft.com/office/powerpoint/2010/main" val="168363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17</a:t>
            </a:fld>
            <a:endParaRPr lang="en-US" dirty="0"/>
          </a:p>
        </p:txBody>
      </p:sp>
    </p:spTree>
    <p:extLst>
      <p:ext uri="{BB962C8B-B14F-4D97-AF65-F5344CB8AC3E}">
        <p14:creationId xmlns:p14="http://schemas.microsoft.com/office/powerpoint/2010/main" val="2056906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18</a:t>
            </a:fld>
            <a:endParaRPr lang="en-US" dirty="0"/>
          </a:p>
        </p:txBody>
      </p:sp>
    </p:spTree>
    <p:extLst>
      <p:ext uri="{BB962C8B-B14F-4D97-AF65-F5344CB8AC3E}">
        <p14:creationId xmlns:p14="http://schemas.microsoft.com/office/powerpoint/2010/main" val="1286640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19</a:t>
            </a:fld>
            <a:endParaRPr lang="en-US" dirty="0"/>
          </a:p>
        </p:txBody>
      </p:sp>
    </p:spTree>
    <p:extLst>
      <p:ext uri="{BB962C8B-B14F-4D97-AF65-F5344CB8AC3E}">
        <p14:creationId xmlns:p14="http://schemas.microsoft.com/office/powerpoint/2010/main" val="392690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a:t>
            </a:fld>
            <a:endParaRPr lang="en-US" dirty="0"/>
          </a:p>
        </p:txBody>
      </p:sp>
    </p:spTree>
    <p:extLst>
      <p:ext uri="{BB962C8B-B14F-4D97-AF65-F5344CB8AC3E}">
        <p14:creationId xmlns:p14="http://schemas.microsoft.com/office/powerpoint/2010/main" val="216178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20</a:t>
            </a:fld>
            <a:endParaRPr lang="en-US" dirty="0"/>
          </a:p>
        </p:txBody>
      </p:sp>
    </p:spTree>
    <p:extLst>
      <p:ext uri="{BB962C8B-B14F-4D97-AF65-F5344CB8AC3E}">
        <p14:creationId xmlns:p14="http://schemas.microsoft.com/office/powerpoint/2010/main" val="305531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21</a:t>
            </a:fld>
            <a:endParaRPr lang="en-US" dirty="0"/>
          </a:p>
        </p:txBody>
      </p:sp>
    </p:spTree>
    <p:extLst>
      <p:ext uri="{BB962C8B-B14F-4D97-AF65-F5344CB8AC3E}">
        <p14:creationId xmlns:p14="http://schemas.microsoft.com/office/powerpoint/2010/main" val="1738759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22</a:t>
            </a:fld>
            <a:endParaRPr lang="en-US" dirty="0"/>
          </a:p>
        </p:txBody>
      </p:sp>
    </p:spTree>
    <p:extLst>
      <p:ext uri="{BB962C8B-B14F-4D97-AF65-F5344CB8AC3E}">
        <p14:creationId xmlns:p14="http://schemas.microsoft.com/office/powerpoint/2010/main" val="848775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23</a:t>
            </a:fld>
            <a:endParaRPr lang="en-US" dirty="0"/>
          </a:p>
        </p:txBody>
      </p:sp>
    </p:spTree>
    <p:extLst>
      <p:ext uri="{BB962C8B-B14F-4D97-AF65-F5344CB8AC3E}">
        <p14:creationId xmlns:p14="http://schemas.microsoft.com/office/powerpoint/2010/main" val="3245482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24</a:t>
            </a:fld>
            <a:endParaRPr lang="en-US" dirty="0"/>
          </a:p>
        </p:txBody>
      </p:sp>
    </p:spTree>
    <p:extLst>
      <p:ext uri="{BB962C8B-B14F-4D97-AF65-F5344CB8AC3E}">
        <p14:creationId xmlns:p14="http://schemas.microsoft.com/office/powerpoint/2010/main" val="1962917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25</a:t>
            </a:fld>
            <a:endParaRPr lang="en-US" dirty="0"/>
          </a:p>
        </p:txBody>
      </p:sp>
    </p:spTree>
    <p:extLst>
      <p:ext uri="{BB962C8B-B14F-4D97-AF65-F5344CB8AC3E}">
        <p14:creationId xmlns:p14="http://schemas.microsoft.com/office/powerpoint/2010/main" val="581181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26</a:t>
            </a:fld>
            <a:endParaRPr lang="en-US" dirty="0"/>
          </a:p>
        </p:txBody>
      </p:sp>
    </p:spTree>
    <p:extLst>
      <p:ext uri="{BB962C8B-B14F-4D97-AF65-F5344CB8AC3E}">
        <p14:creationId xmlns:p14="http://schemas.microsoft.com/office/powerpoint/2010/main" val="2102924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27</a:t>
            </a:fld>
            <a:endParaRPr lang="en-US" dirty="0"/>
          </a:p>
        </p:txBody>
      </p:sp>
    </p:spTree>
    <p:extLst>
      <p:ext uri="{BB962C8B-B14F-4D97-AF65-F5344CB8AC3E}">
        <p14:creationId xmlns:p14="http://schemas.microsoft.com/office/powerpoint/2010/main" val="1708156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28</a:t>
            </a:fld>
            <a:endParaRPr lang="en-US" dirty="0"/>
          </a:p>
        </p:txBody>
      </p:sp>
    </p:spTree>
    <p:extLst>
      <p:ext uri="{BB962C8B-B14F-4D97-AF65-F5344CB8AC3E}">
        <p14:creationId xmlns:p14="http://schemas.microsoft.com/office/powerpoint/2010/main" val="782709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29</a:t>
            </a:fld>
            <a:endParaRPr lang="en-US" dirty="0"/>
          </a:p>
        </p:txBody>
      </p:sp>
    </p:spTree>
    <p:extLst>
      <p:ext uri="{BB962C8B-B14F-4D97-AF65-F5344CB8AC3E}">
        <p14:creationId xmlns:p14="http://schemas.microsoft.com/office/powerpoint/2010/main" val="331917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a:t>
            </a:fld>
            <a:endParaRPr lang="en-US" dirty="0"/>
          </a:p>
        </p:txBody>
      </p:sp>
    </p:spTree>
    <p:extLst>
      <p:ext uri="{BB962C8B-B14F-4D97-AF65-F5344CB8AC3E}">
        <p14:creationId xmlns:p14="http://schemas.microsoft.com/office/powerpoint/2010/main" val="2743257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30</a:t>
            </a:fld>
            <a:endParaRPr lang="en-US" dirty="0"/>
          </a:p>
        </p:txBody>
      </p:sp>
    </p:spTree>
    <p:extLst>
      <p:ext uri="{BB962C8B-B14F-4D97-AF65-F5344CB8AC3E}">
        <p14:creationId xmlns:p14="http://schemas.microsoft.com/office/powerpoint/2010/main" val="1126768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31</a:t>
            </a:fld>
            <a:endParaRPr lang="en-US" dirty="0"/>
          </a:p>
        </p:txBody>
      </p:sp>
    </p:spTree>
    <p:extLst>
      <p:ext uri="{BB962C8B-B14F-4D97-AF65-F5344CB8AC3E}">
        <p14:creationId xmlns:p14="http://schemas.microsoft.com/office/powerpoint/2010/main" val="1225296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32</a:t>
            </a:fld>
            <a:endParaRPr lang="en-US" dirty="0"/>
          </a:p>
        </p:txBody>
      </p:sp>
    </p:spTree>
    <p:extLst>
      <p:ext uri="{BB962C8B-B14F-4D97-AF65-F5344CB8AC3E}">
        <p14:creationId xmlns:p14="http://schemas.microsoft.com/office/powerpoint/2010/main" val="4242468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33</a:t>
            </a:fld>
            <a:endParaRPr lang="en-US" dirty="0"/>
          </a:p>
        </p:txBody>
      </p:sp>
    </p:spTree>
    <p:extLst>
      <p:ext uri="{BB962C8B-B14F-4D97-AF65-F5344CB8AC3E}">
        <p14:creationId xmlns:p14="http://schemas.microsoft.com/office/powerpoint/2010/main" val="106816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34</a:t>
            </a:fld>
            <a:endParaRPr lang="en-US" dirty="0"/>
          </a:p>
        </p:txBody>
      </p:sp>
    </p:spTree>
    <p:extLst>
      <p:ext uri="{BB962C8B-B14F-4D97-AF65-F5344CB8AC3E}">
        <p14:creationId xmlns:p14="http://schemas.microsoft.com/office/powerpoint/2010/main" val="3147451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35</a:t>
            </a:fld>
            <a:endParaRPr lang="en-US" dirty="0"/>
          </a:p>
        </p:txBody>
      </p:sp>
    </p:spTree>
    <p:extLst>
      <p:ext uri="{BB962C8B-B14F-4D97-AF65-F5344CB8AC3E}">
        <p14:creationId xmlns:p14="http://schemas.microsoft.com/office/powerpoint/2010/main" val="547501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36</a:t>
            </a:fld>
            <a:endParaRPr lang="en-US" dirty="0"/>
          </a:p>
        </p:txBody>
      </p:sp>
    </p:spTree>
    <p:extLst>
      <p:ext uri="{BB962C8B-B14F-4D97-AF65-F5344CB8AC3E}">
        <p14:creationId xmlns:p14="http://schemas.microsoft.com/office/powerpoint/2010/main" val="368978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37</a:t>
            </a:fld>
            <a:endParaRPr lang="en-US" dirty="0"/>
          </a:p>
        </p:txBody>
      </p:sp>
    </p:spTree>
    <p:extLst>
      <p:ext uri="{BB962C8B-B14F-4D97-AF65-F5344CB8AC3E}">
        <p14:creationId xmlns:p14="http://schemas.microsoft.com/office/powerpoint/2010/main" val="3695149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38</a:t>
            </a:fld>
            <a:endParaRPr lang="en-US" dirty="0"/>
          </a:p>
        </p:txBody>
      </p:sp>
    </p:spTree>
    <p:extLst>
      <p:ext uri="{BB962C8B-B14F-4D97-AF65-F5344CB8AC3E}">
        <p14:creationId xmlns:p14="http://schemas.microsoft.com/office/powerpoint/2010/main" val="713111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39</a:t>
            </a:fld>
            <a:endParaRPr lang="en-US" dirty="0"/>
          </a:p>
        </p:txBody>
      </p:sp>
    </p:spTree>
    <p:extLst>
      <p:ext uri="{BB962C8B-B14F-4D97-AF65-F5344CB8AC3E}">
        <p14:creationId xmlns:p14="http://schemas.microsoft.com/office/powerpoint/2010/main" val="40697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a:t>
            </a:fld>
            <a:endParaRPr lang="en-US" dirty="0"/>
          </a:p>
        </p:txBody>
      </p:sp>
    </p:spTree>
    <p:extLst>
      <p:ext uri="{BB962C8B-B14F-4D97-AF65-F5344CB8AC3E}">
        <p14:creationId xmlns:p14="http://schemas.microsoft.com/office/powerpoint/2010/main" val="700667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40</a:t>
            </a:fld>
            <a:endParaRPr lang="en-US" dirty="0"/>
          </a:p>
        </p:txBody>
      </p:sp>
    </p:spTree>
    <p:extLst>
      <p:ext uri="{BB962C8B-B14F-4D97-AF65-F5344CB8AC3E}">
        <p14:creationId xmlns:p14="http://schemas.microsoft.com/office/powerpoint/2010/main" val="3945404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41</a:t>
            </a:fld>
            <a:endParaRPr lang="en-US" dirty="0"/>
          </a:p>
        </p:txBody>
      </p:sp>
    </p:spTree>
    <p:extLst>
      <p:ext uri="{BB962C8B-B14F-4D97-AF65-F5344CB8AC3E}">
        <p14:creationId xmlns:p14="http://schemas.microsoft.com/office/powerpoint/2010/main" val="4041361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42</a:t>
            </a:fld>
            <a:endParaRPr lang="en-US" dirty="0"/>
          </a:p>
        </p:txBody>
      </p:sp>
    </p:spTree>
    <p:extLst>
      <p:ext uri="{BB962C8B-B14F-4D97-AF65-F5344CB8AC3E}">
        <p14:creationId xmlns:p14="http://schemas.microsoft.com/office/powerpoint/2010/main" val="849651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r>
              <a:rPr lang="da-DK" sz="1000" b="0" dirty="0">
                <a:latin typeface="Palatino Linotype" panose="02040502050505030304" pitchFamily="18" charset="0"/>
              </a:rPr>
              <a:t>AK 90.574 = en knæskade, der blev opereret nogle uger efter skadens indtræden; senest da </a:t>
            </a:r>
            <a:r>
              <a:rPr lang="da-DK" sz="1000" b="1" dirty="0">
                <a:latin typeface="Palatino Linotype" panose="02040502050505030304" pitchFamily="18" charset="0"/>
              </a:rPr>
              <a:t>burde den skadelidte være klar over, at skaden havde sådanne følger, at der var grundlag for et krav. </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43</a:t>
            </a:fld>
            <a:endParaRPr lang="en-US" dirty="0"/>
          </a:p>
        </p:txBody>
      </p:sp>
    </p:spTree>
    <p:extLst>
      <p:ext uri="{BB962C8B-B14F-4D97-AF65-F5344CB8AC3E}">
        <p14:creationId xmlns:p14="http://schemas.microsoft.com/office/powerpoint/2010/main" val="340928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44</a:t>
            </a:fld>
            <a:endParaRPr lang="en-US" dirty="0"/>
          </a:p>
        </p:txBody>
      </p:sp>
    </p:spTree>
    <p:extLst>
      <p:ext uri="{BB962C8B-B14F-4D97-AF65-F5344CB8AC3E}">
        <p14:creationId xmlns:p14="http://schemas.microsoft.com/office/powerpoint/2010/main" val="3926884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45</a:t>
            </a:fld>
            <a:endParaRPr lang="en-US" dirty="0"/>
          </a:p>
        </p:txBody>
      </p:sp>
    </p:spTree>
    <p:extLst>
      <p:ext uri="{BB962C8B-B14F-4D97-AF65-F5344CB8AC3E}">
        <p14:creationId xmlns:p14="http://schemas.microsoft.com/office/powerpoint/2010/main" val="1112662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46</a:t>
            </a:fld>
            <a:endParaRPr lang="en-US" dirty="0"/>
          </a:p>
        </p:txBody>
      </p:sp>
    </p:spTree>
    <p:extLst>
      <p:ext uri="{BB962C8B-B14F-4D97-AF65-F5344CB8AC3E}">
        <p14:creationId xmlns:p14="http://schemas.microsoft.com/office/powerpoint/2010/main" val="1325631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47</a:t>
            </a:fld>
            <a:endParaRPr lang="en-US" dirty="0"/>
          </a:p>
        </p:txBody>
      </p:sp>
    </p:spTree>
    <p:extLst>
      <p:ext uri="{BB962C8B-B14F-4D97-AF65-F5344CB8AC3E}">
        <p14:creationId xmlns:p14="http://schemas.microsoft.com/office/powerpoint/2010/main" val="1150594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48</a:t>
            </a:fld>
            <a:endParaRPr lang="en-US" dirty="0"/>
          </a:p>
        </p:txBody>
      </p:sp>
    </p:spTree>
    <p:extLst>
      <p:ext uri="{BB962C8B-B14F-4D97-AF65-F5344CB8AC3E}">
        <p14:creationId xmlns:p14="http://schemas.microsoft.com/office/powerpoint/2010/main" val="1438994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49</a:t>
            </a:fld>
            <a:endParaRPr lang="en-US" dirty="0"/>
          </a:p>
        </p:txBody>
      </p:sp>
    </p:spTree>
    <p:extLst>
      <p:ext uri="{BB962C8B-B14F-4D97-AF65-F5344CB8AC3E}">
        <p14:creationId xmlns:p14="http://schemas.microsoft.com/office/powerpoint/2010/main" val="80431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5</a:t>
            </a:fld>
            <a:endParaRPr lang="en-US" dirty="0"/>
          </a:p>
        </p:txBody>
      </p:sp>
    </p:spTree>
    <p:extLst>
      <p:ext uri="{BB962C8B-B14F-4D97-AF65-F5344CB8AC3E}">
        <p14:creationId xmlns:p14="http://schemas.microsoft.com/office/powerpoint/2010/main" val="3081213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50</a:t>
            </a:fld>
            <a:endParaRPr lang="en-US" dirty="0"/>
          </a:p>
        </p:txBody>
      </p:sp>
    </p:spTree>
    <p:extLst>
      <p:ext uri="{BB962C8B-B14F-4D97-AF65-F5344CB8AC3E}">
        <p14:creationId xmlns:p14="http://schemas.microsoft.com/office/powerpoint/2010/main" val="1855110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06BE02D-20C0-F840-AFAC-BEA99C74FDC2}" type="slidenum">
              <a:rPr lang="en-US" smtClean="0"/>
              <a:pPr/>
              <a:t>51</a:t>
            </a:fld>
            <a:endParaRPr lang="en-US" dirty="0"/>
          </a:p>
        </p:txBody>
      </p:sp>
    </p:spTree>
    <p:extLst>
      <p:ext uri="{BB962C8B-B14F-4D97-AF65-F5344CB8AC3E}">
        <p14:creationId xmlns:p14="http://schemas.microsoft.com/office/powerpoint/2010/main" val="271763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6</a:t>
            </a:fld>
            <a:endParaRPr lang="en-US" dirty="0"/>
          </a:p>
        </p:txBody>
      </p:sp>
    </p:spTree>
    <p:extLst>
      <p:ext uri="{BB962C8B-B14F-4D97-AF65-F5344CB8AC3E}">
        <p14:creationId xmlns:p14="http://schemas.microsoft.com/office/powerpoint/2010/main" val="399123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7</a:t>
            </a:fld>
            <a:endParaRPr lang="en-US" dirty="0"/>
          </a:p>
        </p:txBody>
      </p:sp>
    </p:spTree>
    <p:extLst>
      <p:ext uri="{BB962C8B-B14F-4D97-AF65-F5344CB8AC3E}">
        <p14:creationId xmlns:p14="http://schemas.microsoft.com/office/powerpoint/2010/main" val="135007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8</a:t>
            </a:fld>
            <a:endParaRPr lang="en-US" dirty="0"/>
          </a:p>
        </p:txBody>
      </p:sp>
    </p:spTree>
    <p:extLst>
      <p:ext uri="{BB962C8B-B14F-4D97-AF65-F5344CB8AC3E}">
        <p14:creationId xmlns:p14="http://schemas.microsoft.com/office/powerpoint/2010/main" val="320824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39775"/>
            <a:ext cx="5349875"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9</a:t>
            </a:fld>
            <a:endParaRPr lang="en-US" dirty="0"/>
          </a:p>
        </p:txBody>
      </p:sp>
    </p:spTree>
    <p:extLst>
      <p:ext uri="{BB962C8B-B14F-4D97-AF65-F5344CB8AC3E}">
        <p14:creationId xmlns:p14="http://schemas.microsoft.com/office/powerpoint/2010/main" val="64035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43415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yout 09">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992972" y="1568522"/>
            <a:ext cx="2610642" cy="4264657"/>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76329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10">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656472" y="1584715"/>
            <a:ext cx="4703092" cy="3639913"/>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70911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11">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9906000" cy="6858000"/>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85141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yout 01">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9906000" cy="6858000"/>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00523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ayout 02">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2001693" y="1254035"/>
            <a:ext cx="2756823" cy="4512585"/>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660933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9906000" cy="3629055"/>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27682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yout 04">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787982" y="0"/>
            <a:ext cx="3118018" cy="6858000"/>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75208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yout 05">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4694663"/>
            <a:ext cx="9906000" cy="2163336"/>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952299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ayout 06">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054629" y="1534887"/>
            <a:ext cx="7796741" cy="3657896"/>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10851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ayout 07">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9906000" cy="6858000"/>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96188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01">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9906000" cy="6858000"/>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00523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ayout 08">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377941" y="1736295"/>
            <a:ext cx="1802575" cy="3931394"/>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05109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ayout 09">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992972" y="1568522"/>
            <a:ext cx="2610642" cy="4264657"/>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76329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ayout 10">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656472" y="1584715"/>
            <a:ext cx="4703092" cy="3639913"/>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709118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ayout 11">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9906000" cy="6858000"/>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85141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yout 02">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2001693" y="1254035"/>
            <a:ext cx="2756823" cy="4512585"/>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66093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03">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9906000" cy="3629055"/>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27682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yout 04">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787982" y="0"/>
            <a:ext cx="3118018" cy="6858000"/>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75208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yout 05">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4694663"/>
            <a:ext cx="9906000" cy="2163336"/>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95229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yout 06">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054629" y="1534887"/>
            <a:ext cx="7796741" cy="3657896"/>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110851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yout 07">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0"/>
            <a:ext cx="9906000" cy="6858000"/>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9618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yout 08">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1377941" y="1736295"/>
            <a:ext cx="1802575" cy="3931394"/>
          </a:xfrm>
          <a:prstGeom prst="rect">
            <a:avLst/>
          </a:prstGeom>
          <a:solidFill>
            <a:schemeClr val="bg1">
              <a:lumMod val="95000"/>
            </a:schemeClr>
          </a:solidFill>
        </p:spPr>
        <p:txBody>
          <a:bodyPr>
            <a:normAutofit/>
          </a:bodyPr>
          <a:lstStyle>
            <a:lvl1pPr>
              <a:defRPr sz="1700"/>
            </a:lvl1pPr>
          </a:lstStyle>
          <a:p>
            <a:r>
              <a:rPr lang="da-DK"/>
              <a:t>Klik på ikonet for at tilføje et billede</a:t>
            </a:r>
            <a:endParaRPr lang="en-US" dirty="0"/>
          </a:p>
        </p:txBody>
      </p:sp>
    </p:spTree>
    <p:extLst>
      <p:ext uri="{BB962C8B-B14F-4D97-AF65-F5344CB8AC3E}">
        <p14:creationId xmlns:p14="http://schemas.microsoft.com/office/powerpoint/2010/main" val="20510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38799" tIns="19399" rIns="38799" bIns="19399" rtlCol="0" anchor="ctr">
            <a:normAutofit/>
          </a:bodyPr>
          <a:lstStyle/>
          <a:p>
            <a:r>
              <a:rPr lang="da-DK"/>
              <a:t>Klik for at redigere i masteren</a:t>
            </a:r>
            <a:endParaRPr lang="en-US" dirty="0"/>
          </a:p>
        </p:txBody>
      </p:sp>
      <p:sp>
        <p:nvSpPr>
          <p:cNvPr id="3" name="Text Placeholder 2"/>
          <p:cNvSpPr>
            <a:spLocks noGrp="1"/>
          </p:cNvSpPr>
          <p:nvPr>
            <p:ph type="body" idx="1"/>
          </p:nvPr>
        </p:nvSpPr>
        <p:spPr>
          <a:xfrm>
            <a:off x="681038" y="1825626"/>
            <a:ext cx="8543925" cy="4351338"/>
          </a:xfrm>
          <a:prstGeom prst="rect">
            <a:avLst/>
          </a:prstGeom>
        </p:spPr>
        <p:txBody>
          <a:bodyPr vert="horz" lIns="38799" tIns="19399" rIns="38799" bIns="19399"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38799" tIns="19399" rIns="38799" bIns="19399" rtlCol="0" anchor="ctr"/>
          <a:lstStyle>
            <a:lvl1pPr algn="l">
              <a:defRPr sz="1000">
                <a:solidFill>
                  <a:schemeClr val="tx1">
                    <a:tint val="75000"/>
                  </a:schemeClr>
                </a:solidFill>
                <a:latin typeface="Interstate-Regular"/>
              </a:defRPr>
            </a:lvl1pPr>
          </a:lstStyle>
          <a:p>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38799" tIns="19399" rIns="38799" bIns="19399" rtlCol="0" anchor="ctr"/>
          <a:lstStyle>
            <a:lvl1pPr algn="ctr">
              <a:defRPr sz="1000">
                <a:solidFill>
                  <a:schemeClr val="tx1">
                    <a:tint val="75000"/>
                  </a:schemeClr>
                </a:solidFill>
                <a:latin typeface="Interstate-Regular"/>
              </a:defRPr>
            </a:lvl1pPr>
          </a:lstStyle>
          <a:p>
            <a:r>
              <a:rPr lang="da-DK"/>
              <a:t>ARK Advokatpartnerselvskab</a:t>
            </a:r>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38799" tIns="19399" rIns="38799" bIns="19399" rtlCol="0" anchor="ctr"/>
          <a:lstStyle>
            <a:lvl1pPr algn="r">
              <a:defRPr sz="1000">
                <a:solidFill>
                  <a:schemeClr val="tx1">
                    <a:tint val="75000"/>
                  </a:schemeClr>
                </a:solidFill>
                <a:latin typeface="Interstate-Regular"/>
              </a:defRPr>
            </a:lvl1pPr>
          </a:lstStyle>
          <a:p>
            <a:fld id="{EBE3AD81-3AD4-9C46-856E-C08CF1183C60}" type="slidenum">
              <a:rPr lang="en-US" smtClean="0"/>
              <a:pPr/>
              <a:t>‹nr.›</a:t>
            </a:fld>
            <a:endParaRPr lang="en-US" dirty="0"/>
          </a:p>
        </p:txBody>
      </p:sp>
    </p:spTree>
    <p:extLst>
      <p:ext uri="{BB962C8B-B14F-4D97-AF65-F5344CB8AC3E}">
        <p14:creationId xmlns:p14="http://schemas.microsoft.com/office/powerpoint/2010/main" val="192818930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 id="2147484110" r:id="rId23"/>
  </p:sldLayoutIdLst>
  <p:hf hdr="0" dt="0"/>
  <p:txStyles>
    <p:titleStyle>
      <a:lvl1pPr algn="l" defTabSz="775773" rtl="0" eaLnBrk="1" latinLnBrk="0" hangingPunct="1">
        <a:lnSpc>
          <a:spcPct val="90000"/>
        </a:lnSpc>
        <a:spcBef>
          <a:spcPct val="0"/>
        </a:spcBef>
        <a:buNone/>
        <a:defRPr sz="2500" b="0" i="0" kern="1200">
          <a:solidFill>
            <a:schemeClr val="tx1"/>
          </a:solidFill>
          <a:latin typeface="Lato Regular" charset="0"/>
          <a:ea typeface="Lato Regular" charset="0"/>
          <a:cs typeface="Lato Regular" charset="0"/>
        </a:defRPr>
      </a:lvl1pPr>
    </p:titleStyle>
    <p:bodyStyle>
      <a:lvl1pPr marL="0" indent="0" algn="l" defTabSz="775773" rtl="0" eaLnBrk="1" latinLnBrk="0" hangingPunct="1">
        <a:lnSpc>
          <a:spcPct val="90000"/>
        </a:lnSpc>
        <a:spcBef>
          <a:spcPts val="848"/>
        </a:spcBef>
        <a:buFont typeface="Arial" panose="020B0604020202020204" pitchFamily="34" charset="0"/>
        <a:buNone/>
        <a:defRPr sz="1700" b="0" i="0" kern="1200">
          <a:solidFill>
            <a:schemeClr val="tx1"/>
          </a:solidFill>
          <a:latin typeface="Lato Regular" charset="0"/>
          <a:ea typeface="Lato Regular" charset="0"/>
          <a:cs typeface="Lato Regular" charset="0"/>
        </a:defRPr>
      </a:lvl1pPr>
      <a:lvl2pPr marL="387886" indent="0" algn="l" defTabSz="775773" rtl="0" eaLnBrk="1" latinLnBrk="0" hangingPunct="1">
        <a:lnSpc>
          <a:spcPct val="90000"/>
        </a:lnSpc>
        <a:spcBef>
          <a:spcPts val="424"/>
        </a:spcBef>
        <a:buFont typeface="Arial" panose="020B0604020202020204" pitchFamily="34" charset="0"/>
        <a:buNone/>
        <a:defRPr sz="1300" b="0" i="0" kern="1200">
          <a:solidFill>
            <a:schemeClr val="tx1"/>
          </a:solidFill>
          <a:latin typeface="Lato Regular" charset="0"/>
          <a:ea typeface="Lato Regular" charset="0"/>
          <a:cs typeface="Lato Regular" charset="0"/>
        </a:defRPr>
      </a:lvl2pPr>
      <a:lvl3pPr marL="775773" indent="0" algn="l" defTabSz="775773" rtl="0" eaLnBrk="1" latinLnBrk="0" hangingPunct="1">
        <a:lnSpc>
          <a:spcPct val="90000"/>
        </a:lnSpc>
        <a:spcBef>
          <a:spcPts val="424"/>
        </a:spcBef>
        <a:buFont typeface="Arial" panose="020B0604020202020204" pitchFamily="34" charset="0"/>
        <a:buNone/>
        <a:defRPr sz="1000" b="0" i="0" kern="1200">
          <a:solidFill>
            <a:schemeClr val="tx1"/>
          </a:solidFill>
          <a:latin typeface="Lato Regular" charset="0"/>
          <a:ea typeface="Lato Regular" charset="0"/>
          <a:cs typeface="Lato Regular" charset="0"/>
        </a:defRPr>
      </a:lvl3pPr>
      <a:lvl4pPr marL="1163660" indent="0" algn="l" defTabSz="775773" rtl="0" eaLnBrk="1" latinLnBrk="0" hangingPunct="1">
        <a:lnSpc>
          <a:spcPct val="90000"/>
        </a:lnSpc>
        <a:spcBef>
          <a:spcPts val="424"/>
        </a:spcBef>
        <a:buFont typeface="Arial" panose="020B0604020202020204" pitchFamily="34" charset="0"/>
        <a:buNone/>
        <a:defRPr sz="800" b="0" i="0" kern="1200">
          <a:solidFill>
            <a:schemeClr val="tx1"/>
          </a:solidFill>
          <a:latin typeface="Lato Regular" charset="0"/>
          <a:ea typeface="Lato Regular" charset="0"/>
          <a:cs typeface="Lato Regular" charset="0"/>
        </a:defRPr>
      </a:lvl4pPr>
      <a:lvl5pPr marL="1551547" indent="0" algn="l" defTabSz="775773" rtl="0" eaLnBrk="1" latinLnBrk="0" hangingPunct="1">
        <a:lnSpc>
          <a:spcPct val="90000"/>
        </a:lnSpc>
        <a:spcBef>
          <a:spcPts val="424"/>
        </a:spcBef>
        <a:buFont typeface="Arial" panose="020B0604020202020204" pitchFamily="34" charset="0"/>
        <a:buNone/>
        <a:defRPr sz="800" b="0" i="0" kern="1200">
          <a:solidFill>
            <a:schemeClr val="tx1"/>
          </a:solidFill>
          <a:latin typeface="Lato Regular" charset="0"/>
          <a:ea typeface="Lato Regular" charset="0"/>
          <a:cs typeface="Lato Regular" charset="0"/>
        </a:defRPr>
      </a:lvl5pPr>
      <a:lvl6pPr marL="2133377" indent="-193943" algn="l" defTabSz="775773"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6pPr>
      <a:lvl7pPr marL="2521264" indent="-193943" algn="l" defTabSz="775773"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7pPr>
      <a:lvl8pPr marL="2909151" indent="-193943" algn="l" defTabSz="775773"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8pPr>
      <a:lvl9pPr marL="3297038" indent="-193943" algn="l" defTabSz="775773" rtl="0" eaLnBrk="1" latinLnBrk="0" hangingPunct="1">
        <a:lnSpc>
          <a:spcPct val="90000"/>
        </a:lnSpc>
        <a:spcBef>
          <a:spcPts val="424"/>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5773" rtl="0" eaLnBrk="1" latinLnBrk="0" hangingPunct="1">
        <a:defRPr sz="1500" kern="1200">
          <a:solidFill>
            <a:schemeClr val="tx1"/>
          </a:solidFill>
          <a:latin typeface="+mn-lt"/>
          <a:ea typeface="+mn-ea"/>
          <a:cs typeface="+mn-cs"/>
        </a:defRPr>
      </a:lvl1pPr>
      <a:lvl2pPr marL="387886" algn="l" defTabSz="775773" rtl="0" eaLnBrk="1" latinLnBrk="0" hangingPunct="1">
        <a:defRPr sz="1500" kern="1200">
          <a:solidFill>
            <a:schemeClr val="tx1"/>
          </a:solidFill>
          <a:latin typeface="+mn-lt"/>
          <a:ea typeface="+mn-ea"/>
          <a:cs typeface="+mn-cs"/>
        </a:defRPr>
      </a:lvl2pPr>
      <a:lvl3pPr marL="775773" algn="l" defTabSz="775773" rtl="0" eaLnBrk="1" latinLnBrk="0" hangingPunct="1">
        <a:defRPr sz="1500" kern="1200">
          <a:solidFill>
            <a:schemeClr val="tx1"/>
          </a:solidFill>
          <a:latin typeface="+mn-lt"/>
          <a:ea typeface="+mn-ea"/>
          <a:cs typeface="+mn-cs"/>
        </a:defRPr>
      </a:lvl3pPr>
      <a:lvl4pPr marL="1163660" algn="l" defTabSz="775773" rtl="0" eaLnBrk="1" latinLnBrk="0" hangingPunct="1">
        <a:defRPr sz="1500" kern="1200">
          <a:solidFill>
            <a:schemeClr val="tx1"/>
          </a:solidFill>
          <a:latin typeface="+mn-lt"/>
          <a:ea typeface="+mn-ea"/>
          <a:cs typeface="+mn-cs"/>
        </a:defRPr>
      </a:lvl4pPr>
      <a:lvl5pPr marL="1551548" algn="l" defTabSz="775773" rtl="0" eaLnBrk="1" latinLnBrk="0" hangingPunct="1">
        <a:defRPr sz="1500" kern="1200">
          <a:solidFill>
            <a:schemeClr val="tx1"/>
          </a:solidFill>
          <a:latin typeface="+mn-lt"/>
          <a:ea typeface="+mn-ea"/>
          <a:cs typeface="+mn-cs"/>
        </a:defRPr>
      </a:lvl5pPr>
      <a:lvl6pPr marL="1939434" algn="l" defTabSz="775773" rtl="0" eaLnBrk="1" latinLnBrk="0" hangingPunct="1">
        <a:defRPr sz="1500" kern="1200">
          <a:solidFill>
            <a:schemeClr val="tx1"/>
          </a:solidFill>
          <a:latin typeface="+mn-lt"/>
          <a:ea typeface="+mn-ea"/>
          <a:cs typeface="+mn-cs"/>
        </a:defRPr>
      </a:lvl6pPr>
      <a:lvl7pPr marL="2327320" algn="l" defTabSz="775773" rtl="0" eaLnBrk="1" latinLnBrk="0" hangingPunct="1">
        <a:defRPr sz="1500" kern="1200">
          <a:solidFill>
            <a:schemeClr val="tx1"/>
          </a:solidFill>
          <a:latin typeface="+mn-lt"/>
          <a:ea typeface="+mn-ea"/>
          <a:cs typeface="+mn-cs"/>
        </a:defRPr>
      </a:lvl7pPr>
      <a:lvl8pPr marL="2715207" algn="l" defTabSz="775773" rtl="0" eaLnBrk="1" latinLnBrk="0" hangingPunct="1">
        <a:defRPr sz="1500" kern="1200">
          <a:solidFill>
            <a:schemeClr val="tx1"/>
          </a:solidFill>
          <a:latin typeface="+mn-lt"/>
          <a:ea typeface="+mn-ea"/>
          <a:cs typeface="+mn-cs"/>
        </a:defRPr>
      </a:lvl8pPr>
      <a:lvl9pPr marL="3103094" algn="l" defTabSz="77577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500913-C274-DD47-9FEE-49B86F812EB9}"/>
              </a:ext>
            </a:extLst>
          </p:cNvPr>
          <p:cNvSpPr/>
          <p:nvPr/>
        </p:nvSpPr>
        <p:spPr>
          <a:xfrm>
            <a:off x="0" y="0"/>
            <a:ext cx="9906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799" tIns="19399" rIns="38799" bIns="19399" rtlCol="0" anchor="ctr"/>
          <a:lstStyle/>
          <a:p>
            <a:pPr algn="ctr"/>
            <a:endParaRPr lang="en-US" dirty="0">
              <a:latin typeface="Interstate-Regular"/>
            </a:endParaRPr>
          </a:p>
        </p:txBody>
      </p:sp>
      <p:pic>
        <p:nvPicPr>
          <p:cNvPr id="12" name="Pladsholder til billede 11" descr="IMG_0611.jpg"/>
          <p:cNvPicPr>
            <a:picLocks noGrp="1" noChangeAspect="1"/>
          </p:cNvPicPr>
          <p:nvPr>
            <p:ph type="pic" sz="quarter" idx="10"/>
          </p:nvPr>
        </p:nvPicPr>
        <p:blipFill>
          <a:blip r:embed="rId3"/>
          <a:stretch>
            <a:fillRect/>
          </a:stretch>
        </p:blipFill>
        <p:spPr>
          <a:xfrm>
            <a:off x="-3870" y="8390"/>
            <a:ext cx="9909869" cy="6857999"/>
          </a:xfrm>
        </p:spPr>
      </p:pic>
      <p:sp>
        <p:nvSpPr>
          <p:cNvPr id="13" name="Rectangle 12">
            <a:extLst>
              <a:ext uri="{FF2B5EF4-FFF2-40B4-BE49-F238E27FC236}">
                <a16:creationId xmlns:a16="http://schemas.microsoft.com/office/drawing/2014/main" id="{4411E183-DF44-5D48-AC4C-0FFEF0D6D632}"/>
              </a:ext>
            </a:extLst>
          </p:cNvPr>
          <p:cNvSpPr/>
          <p:nvPr/>
        </p:nvSpPr>
        <p:spPr>
          <a:xfrm>
            <a:off x="990858" y="3984171"/>
            <a:ext cx="5085434" cy="2873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8799" tIns="19399" rIns="38799" bIns="19399" rtlCol="0" anchor="ctr"/>
          <a:lstStyle/>
          <a:p>
            <a:pPr algn="ctr"/>
            <a:endParaRPr lang="en-US" dirty="0">
              <a:latin typeface="Interstate-Regular"/>
            </a:endParaRPr>
          </a:p>
        </p:txBody>
      </p:sp>
      <p:sp>
        <p:nvSpPr>
          <p:cNvPr id="6" name="TextBox 5">
            <a:extLst>
              <a:ext uri="{FF2B5EF4-FFF2-40B4-BE49-F238E27FC236}">
                <a16:creationId xmlns:a16="http://schemas.microsoft.com/office/drawing/2014/main" id="{E460B3D3-56C1-D04E-A5E3-75B695A5ECF7}"/>
              </a:ext>
            </a:extLst>
          </p:cNvPr>
          <p:cNvSpPr txBox="1"/>
          <p:nvPr/>
        </p:nvSpPr>
        <p:spPr>
          <a:xfrm>
            <a:off x="1368395" y="4447535"/>
            <a:ext cx="4415167" cy="1085617"/>
          </a:xfrm>
          <a:prstGeom prst="rect">
            <a:avLst/>
          </a:prstGeom>
          <a:noFill/>
        </p:spPr>
        <p:txBody>
          <a:bodyPr wrap="square" lIns="38799" tIns="19399" rIns="38799" bIns="19399" rtlCol="0">
            <a:spAutoFit/>
          </a:bodyPr>
          <a:lstStyle/>
          <a:p>
            <a:pPr algn="ctr"/>
            <a:r>
              <a:rPr lang="da-DK" sz="2400" b="1" spc="150" dirty="0">
                <a:solidFill>
                  <a:schemeClr val="bg1"/>
                </a:solidFill>
                <a:latin typeface="Palatino Linotype" panose="02040502050505030304" pitchFamily="18" charset="0"/>
                <a:ea typeface="Interstate-Regular"/>
                <a:cs typeface="Interstate-Regular"/>
              </a:rPr>
              <a:t>Fødselsskader og ulykkesforsikring </a:t>
            </a:r>
          </a:p>
          <a:p>
            <a:pPr algn="ctr"/>
            <a:endParaRPr lang="da-DK" sz="2000" b="1" spc="150" dirty="0">
              <a:solidFill>
                <a:schemeClr val="bg1"/>
              </a:solidFill>
              <a:latin typeface="Palatino Linotype" panose="02040502050505030304" pitchFamily="18" charset="0"/>
              <a:ea typeface="Interstate-Regular"/>
              <a:cs typeface="Interstate-Regular"/>
            </a:endParaRPr>
          </a:p>
        </p:txBody>
      </p:sp>
      <p:sp>
        <p:nvSpPr>
          <p:cNvPr id="11" name="Rectangle 10">
            <a:extLst>
              <a:ext uri="{FF2B5EF4-FFF2-40B4-BE49-F238E27FC236}">
                <a16:creationId xmlns:a16="http://schemas.microsoft.com/office/drawing/2014/main" id="{EDF4BDDA-1CE0-9741-BC81-29234691978C}"/>
              </a:ext>
            </a:extLst>
          </p:cNvPr>
          <p:cNvSpPr/>
          <p:nvPr/>
        </p:nvSpPr>
        <p:spPr>
          <a:xfrm>
            <a:off x="6076292" y="0"/>
            <a:ext cx="2934606" cy="947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8799" tIns="19399" rIns="38799" bIns="19399" rtlCol="0" anchor="ctr"/>
          <a:lstStyle/>
          <a:p>
            <a:pPr algn="ctr"/>
            <a:endParaRPr lang="en-US" dirty="0">
              <a:latin typeface="Interstate-Regular"/>
            </a:endParaRPr>
          </a:p>
        </p:txBody>
      </p:sp>
      <p:pic>
        <p:nvPicPr>
          <p:cNvPr id="17" name="Billede 16" descr="Logo_type_k-neg.png"/>
          <p:cNvPicPr>
            <a:picLocks noChangeAspect="1"/>
          </p:cNvPicPr>
          <p:nvPr/>
        </p:nvPicPr>
        <p:blipFill>
          <a:blip r:embed="rId4"/>
          <a:stretch>
            <a:fillRect/>
          </a:stretch>
        </p:blipFill>
        <p:spPr>
          <a:xfrm>
            <a:off x="6605843" y="-567266"/>
            <a:ext cx="1801557" cy="1525351"/>
          </a:xfrm>
          <a:prstGeom prst="rect">
            <a:avLst/>
          </a:prstGeom>
        </p:spPr>
      </p:pic>
      <p:sp>
        <p:nvSpPr>
          <p:cNvPr id="8" name="TextBox 5">
            <a:extLst>
              <a:ext uri="{FF2B5EF4-FFF2-40B4-BE49-F238E27FC236}">
                <a16:creationId xmlns:a16="http://schemas.microsoft.com/office/drawing/2014/main" id="{D318B9E0-9357-4C69-87B1-A7691D3F52A3}"/>
              </a:ext>
            </a:extLst>
          </p:cNvPr>
          <p:cNvSpPr txBox="1"/>
          <p:nvPr/>
        </p:nvSpPr>
        <p:spPr>
          <a:xfrm>
            <a:off x="1325991" y="5618491"/>
            <a:ext cx="4415167" cy="1085617"/>
          </a:xfrm>
          <a:prstGeom prst="rect">
            <a:avLst/>
          </a:prstGeom>
          <a:noFill/>
        </p:spPr>
        <p:txBody>
          <a:bodyPr wrap="square" lIns="38799" tIns="19399" rIns="38799" bIns="19399" rtlCol="0">
            <a:spAutoFit/>
          </a:bodyPr>
          <a:lstStyle/>
          <a:p>
            <a:pPr algn="ctr"/>
            <a:r>
              <a:rPr lang="da-DK" sz="1800" b="1" spc="150" dirty="0">
                <a:solidFill>
                  <a:schemeClr val="bg1"/>
                </a:solidFill>
                <a:latin typeface="Palatino Linotype" panose="02040502050505030304" pitchFamily="18" charset="0"/>
                <a:ea typeface="Interstate-Regular"/>
                <a:cs typeface="Interstate-Regular"/>
              </a:rPr>
              <a:t>Advokat Jesper Ravn</a:t>
            </a:r>
          </a:p>
          <a:p>
            <a:pPr algn="ctr"/>
            <a:endParaRPr lang="da-DK" sz="1800" b="1" spc="150" dirty="0">
              <a:solidFill>
                <a:schemeClr val="bg1"/>
              </a:solidFill>
              <a:latin typeface="Palatino Linotype" panose="02040502050505030304" pitchFamily="18" charset="0"/>
              <a:ea typeface="Interstate-Regular"/>
              <a:cs typeface="Interstate-Regular"/>
            </a:endParaRPr>
          </a:p>
          <a:p>
            <a:pPr algn="ctr"/>
            <a:r>
              <a:rPr lang="da-DK" sz="1600" b="1" spc="150" dirty="0">
                <a:solidFill>
                  <a:schemeClr val="bg1"/>
                </a:solidFill>
                <a:latin typeface="Palatino Linotype" panose="02040502050505030304" pitchFamily="18" charset="0"/>
                <a:ea typeface="Interstate-Regular"/>
                <a:cs typeface="Interstate-Regular"/>
              </a:rPr>
              <a:t>Forsikringsforeningen </a:t>
            </a:r>
          </a:p>
          <a:p>
            <a:pPr algn="ctr"/>
            <a:r>
              <a:rPr lang="da-DK" sz="1600" b="1" spc="150" dirty="0">
                <a:solidFill>
                  <a:schemeClr val="bg1"/>
                </a:solidFill>
                <a:latin typeface="Palatino Linotype" panose="02040502050505030304" pitchFamily="18" charset="0"/>
                <a:ea typeface="Interstate-Regular"/>
                <a:cs typeface="Interstate-Regular"/>
              </a:rPr>
              <a:t>10. december 2024</a:t>
            </a:r>
            <a:endParaRPr lang="da-DK" sz="1400" b="1" spc="150" dirty="0">
              <a:solidFill>
                <a:schemeClr val="bg1"/>
              </a:solidFill>
              <a:latin typeface="Palatino Linotype" panose="02040502050505030304" pitchFamily="18" charset="0"/>
              <a:ea typeface="Interstate-Regular"/>
              <a:cs typeface="Interstate-Regular"/>
            </a:endParaRPr>
          </a:p>
        </p:txBody>
      </p:sp>
    </p:spTree>
    <p:extLst>
      <p:ext uri="{BB962C8B-B14F-4D97-AF65-F5344CB8AC3E}">
        <p14:creationId xmlns:p14="http://schemas.microsoft.com/office/powerpoint/2010/main" val="210728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694466" cy="423898"/>
          </a:xfrm>
          <a:prstGeom prst="rect">
            <a:avLst/>
          </a:prstGeom>
          <a:noFill/>
        </p:spPr>
        <p:txBody>
          <a:bodyPr wrap="square" lIns="38799" tIns="19399" rIns="38799" bIns="19399" rtlCol="0">
            <a:spAutoFit/>
          </a:bodyPr>
          <a:lstStyle/>
          <a:p>
            <a:r>
              <a:rPr lang="da-DK" sz="2500" b="1" dirty="0">
                <a:solidFill>
                  <a:srgbClr val="384558"/>
                </a:solidFill>
                <a:latin typeface="Palatino"/>
              </a:rPr>
              <a:t>Vejen til Ankenævnets kendelser af 10/8/2022</a:t>
            </a:r>
            <a:endParaRPr lang="da-DK" sz="2500" dirty="0">
              <a:solidFill>
                <a:srgbClr val="384558"/>
              </a:solidFill>
              <a:latin typeface="Palatino"/>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6" name="Rektangel 5">
            <a:extLst>
              <a:ext uri="{FF2B5EF4-FFF2-40B4-BE49-F238E27FC236}">
                <a16:creationId xmlns:a16="http://schemas.microsoft.com/office/drawing/2014/main" id="{6914D602-2B93-4A75-96B7-225397A0FA3F}"/>
              </a:ext>
            </a:extLst>
          </p:cNvPr>
          <p:cNvSpPr/>
          <p:nvPr/>
        </p:nvSpPr>
        <p:spPr>
          <a:xfrm>
            <a:off x="667247" y="1064958"/>
            <a:ext cx="8283805" cy="4370427"/>
          </a:xfrm>
          <a:prstGeom prst="rect">
            <a:avLst/>
          </a:prstGeom>
        </p:spPr>
        <p:txBody>
          <a:bodyPr wrap="square">
            <a:spAutoFit/>
          </a:bodyPr>
          <a:lstStyle/>
          <a:p>
            <a:r>
              <a:rPr lang="da-DK" sz="2000" b="1" dirty="0">
                <a:latin typeface="Palatino" pitchFamily="18" charset="0"/>
              </a:rPr>
              <a:t>U 2018.7 H - Fortsat</a:t>
            </a:r>
          </a:p>
          <a:p>
            <a:r>
              <a:rPr lang="da-DK" sz="2000" dirty="0">
                <a:latin typeface="Palatino" pitchFamily="18" charset="0"/>
              </a:rPr>
              <a:t>Højesteret anførte videre, at den ”nye” definition særligt var indført med henblik på at dække bredere end den traditionelle definition, og herunder særligt med henblik på at dække sports- og vridskader. </a:t>
            </a:r>
          </a:p>
          <a:p>
            <a:endParaRPr lang="da-DK" sz="2000" dirty="0">
              <a:latin typeface="Palatino" pitchFamily="18" charset="0"/>
            </a:endParaRPr>
          </a:p>
          <a:p>
            <a:r>
              <a:rPr lang="da-DK" sz="2000" dirty="0">
                <a:latin typeface="Palatino" pitchFamily="18" charset="0"/>
              </a:rPr>
              <a:t>Højesteret angav herefter, at:</a:t>
            </a:r>
          </a:p>
          <a:p>
            <a:endParaRPr lang="da-DK" sz="2000" dirty="0">
              <a:latin typeface="Palatino" pitchFamily="18" charset="0"/>
            </a:endParaRPr>
          </a:p>
          <a:p>
            <a:r>
              <a:rPr lang="da-DK" sz="2000" dirty="0"/>
              <a:t>"</a:t>
            </a:r>
            <a:r>
              <a:rPr lang="da-DK" sz="2000" i="1" dirty="0">
                <a:latin typeface="Palatino" pitchFamily="18" charset="0"/>
              </a:rPr>
              <a:t>På den anførte baggrund og henset til, </a:t>
            </a:r>
            <a:r>
              <a:rPr lang="da-DK" sz="2000" i="1" dirty="0">
                <a:highlight>
                  <a:srgbClr val="FFFF00"/>
                </a:highlight>
                <a:latin typeface="Palatino" pitchFamily="18" charset="0"/>
              </a:rPr>
              <a:t>at den uklarhed, som forsikringspolicernes beskrivelse af ulykkesbegrebet giver anledning til</a:t>
            </a:r>
            <a:r>
              <a:rPr lang="da-DK" sz="2000" i="1" dirty="0">
                <a:latin typeface="Palatino" pitchFamily="18" charset="0"/>
              </a:rPr>
              <a:t>, må komme selskaberne til skade, finder vi, at definitionen på et ulykkestilfælde må anses for også at omfatte den situation, hvor der pludseligt under løbeaktivitet opstår personskade".</a:t>
            </a:r>
          </a:p>
          <a:p>
            <a:endParaRPr lang="da-DK" sz="2000" i="1" dirty="0">
              <a:latin typeface="Palatino" pitchFamily="18" charset="0"/>
            </a:endParaRPr>
          </a:p>
          <a:p>
            <a:r>
              <a:rPr lang="da-DK" sz="1800" dirty="0">
                <a:latin typeface="Palatino" pitchFamily="18" charset="0"/>
              </a:rPr>
              <a:t>OBS: Vigtig mindretalsvotum fra Højesterets præsident i U 2018.7 H. </a:t>
            </a:r>
          </a:p>
        </p:txBody>
      </p:sp>
    </p:spTree>
    <p:extLst>
      <p:ext uri="{BB962C8B-B14F-4D97-AF65-F5344CB8AC3E}">
        <p14:creationId xmlns:p14="http://schemas.microsoft.com/office/powerpoint/2010/main" val="132893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A674580-BBB6-4536-B7DB-37557D4C2C6A}"/>
              </a:ext>
            </a:extLst>
          </p:cNvPr>
          <p:cNvPicPr>
            <a:picLocks noChangeAspect="1"/>
          </p:cNvPicPr>
          <p:nvPr/>
        </p:nvPicPr>
        <p:blipFill>
          <a:blip r:embed="rId3"/>
          <a:stretch>
            <a:fillRect/>
          </a:stretch>
        </p:blipFill>
        <p:spPr>
          <a:xfrm>
            <a:off x="0" y="0"/>
            <a:ext cx="9894675" cy="6858000"/>
          </a:xfrm>
          <a:prstGeom prst="rect">
            <a:avLst/>
          </a:prstGeom>
        </p:spPr>
      </p:pic>
      <p:sp>
        <p:nvSpPr>
          <p:cNvPr id="9" name="Text Box 2">
            <a:extLst>
              <a:ext uri="{FF2B5EF4-FFF2-40B4-BE49-F238E27FC236}">
                <a16:creationId xmlns:a16="http://schemas.microsoft.com/office/drawing/2014/main" id="{22E26E30-24A4-420F-9D9F-4BF68D8E601A}"/>
              </a:ext>
            </a:extLst>
          </p:cNvPr>
          <p:cNvSpPr txBox="1">
            <a:spLocks noChangeArrowheads="1"/>
          </p:cNvSpPr>
          <p:nvPr/>
        </p:nvSpPr>
        <p:spPr bwMode="auto">
          <a:xfrm>
            <a:off x="11325" y="2813447"/>
            <a:ext cx="9883350" cy="1354217"/>
          </a:xfrm>
          <a:prstGeom prst="rect">
            <a:avLst/>
          </a:prstGeom>
          <a:noFill/>
          <a:ln w="9525">
            <a:noFill/>
            <a:miter lim="800000"/>
            <a:headEnd/>
            <a:tailEnd/>
          </a:ln>
        </p:spPr>
        <p:txBody>
          <a:bodyPr wrap="square" lIns="0" tIns="0" rIns="0" bIns="0">
            <a:spAutoFit/>
          </a:bodyPr>
          <a:lstStyle/>
          <a:p>
            <a:pPr algn="ctr"/>
            <a:r>
              <a:rPr lang="da-DK" sz="4400" dirty="0">
                <a:solidFill>
                  <a:schemeClr val="bg2"/>
                </a:solidFill>
                <a:latin typeface="Palatino" pitchFamily="18" charset="0"/>
              </a:rPr>
              <a:t>2) Ankenævnets 3 principielle kendelser af 10. august 2022</a:t>
            </a:r>
            <a:endParaRPr lang="da-DK" sz="4400" dirty="0">
              <a:solidFill>
                <a:schemeClr val="bg2"/>
              </a:solidFill>
              <a:latin typeface="Palatino Linotype" panose="02040502050505030304" pitchFamily="18" charset="0"/>
            </a:endParaRPr>
          </a:p>
        </p:txBody>
      </p:sp>
      <p:pic>
        <p:nvPicPr>
          <p:cNvPr id="11" name="Billede 10" descr="Logo_type_k-neg.png">
            <a:extLst>
              <a:ext uri="{FF2B5EF4-FFF2-40B4-BE49-F238E27FC236}">
                <a16:creationId xmlns:a16="http://schemas.microsoft.com/office/drawing/2014/main" id="{5CFB0488-F492-4FC1-BBFC-0A81A011AA2D}"/>
              </a:ext>
            </a:extLst>
          </p:cNvPr>
          <p:cNvPicPr>
            <a:picLocks noChangeAspect="1"/>
          </p:cNvPicPr>
          <p:nvPr/>
        </p:nvPicPr>
        <p:blipFill>
          <a:blip r:embed="rId4"/>
          <a:stretch>
            <a:fillRect/>
          </a:stretch>
        </p:blipFill>
        <p:spPr>
          <a:xfrm>
            <a:off x="7506621" y="-323426"/>
            <a:ext cx="1801557" cy="1654386"/>
          </a:xfrm>
          <a:prstGeom prst="rect">
            <a:avLst/>
          </a:prstGeom>
        </p:spPr>
      </p:pic>
    </p:spTree>
    <p:extLst>
      <p:ext uri="{BB962C8B-B14F-4D97-AF65-F5344CB8AC3E}">
        <p14:creationId xmlns:p14="http://schemas.microsoft.com/office/powerpoint/2010/main" val="349818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441918" cy="423898"/>
          </a:xfrm>
          <a:prstGeom prst="rect">
            <a:avLst/>
          </a:prstGeom>
          <a:noFill/>
        </p:spPr>
        <p:txBody>
          <a:bodyPr wrap="square" lIns="38799" tIns="19399" rIns="38799" bIns="19399" rtlCol="0">
            <a:spAutoFit/>
          </a:bodyPr>
          <a:lstStyle/>
          <a:p>
            <a:r>
              <a:rPr lang="da-DK" sz="2500" b="1" dirty="0">
                <a:solidFill>
                  <a:schemeClr val="accent1"/>
                </a:solidFill>
                <a:latin typeface="Palatino" pitchFamily="18" charset="0"/>
                <a:ea typeface="Interstate-Regular"/>
                <a:cs typeface="Interstate-Regular"/>
              </a:rPr>
              <a:t>Baggrund for Ankenævnets kendelser</a:t>
            </a: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39123" y="1080090"/>
            <a:ext cx="8627754" cy="4708981"/>
          </a:xfrm>
          <a:prstGeom prst="rect">
            <a:avLst/>
          </a:prstGeom>
          <a:noFill/>
        </p:spPr>
        <p:txBody>
          <a:bodyPr wrap="square" rtlCol="0">
            <a:spAutoFit/>
          </a:bodyPr>
          <a:lstStyle/>
          <a:p>
            <a:endParaRPr lang="da-DK" sz="2000" dirty="0">
              <a:latin typeface="Palatino" pitchFamily="18" charset="0"/>
            </a:endParaRPr>
          </a:p>
          <a:p>
            <a:r>
              <a:rPr lang="da-DK" sz="2000" dirty="0">
                <a:latin typeface="Palatino" pitchFamily="18" charset="0"/>
              </a:rPr>
              <a:t>3 klager indbragt af kunder i LB-koncernen </a:t>
            </a:r>
          </a:p>
          <a:p>
            <a:endParaRPr lang="da-DK" sz="2000" dirty="0">
              <a:latin typeface="Palatino" pitchFamily="18" charset="0"/>
            </a:endParaRPr>
          </a:p>
          <a:p>
            <a:r>
              <a:rPr lang="da-DK" sz="2000" dirty="0">
                <a:latin typeface="Palatino" pitchFamily="18" charset="0"/>
              </a:rPr>
              <a:t>1 klage (AK 97.804) indbragt for AFF før Ligebehandlingsnævnets afgørelse af 3. februar 2022.</a:t>
            </a:r>
          </a:p>
          <a:p>
            <a:endParaRPr lang="da-DK" sz="2000" dirty="0">
              <a:latin typeface="Palatino" pitchFamily="18" charset="0"/>
            </a:endParaRPr>
          </a:p>
          <a:p>
            <a:r>
              <a:rPr lang="da-DK" sz="2000" dirty="0">
                <a:latin typeface="Palatino" pitchFamily="18" charset="0"/>
              </a:rPr>
              <a:t>2 klager (</a:t>
            </a:r>
            <a:r>
              <a:rPr lang="da-DK" sz="2000" b="1" dirty="0">
                <a:latin typeface="Palatino" pitchFamily="18" charset="0"/>
              </a:rPr>
              <a:t>AK 97.976 og AK 98.037) </a:t>
            </a:r>
            <a:r>
              <a:rPr lang="da-DK" sz="2000" dirty="0">
                <a:latin typeface="Palatino" pitchFamily="18" charset="0"/>
              </a:rPr>
              <a:t>indbragt kort efter afgørelsen. </a:t>
            </a:r>
          </a:p>
          <a:p>
            <a:endParaRPr lang="da-DK" sz="2000" dirty="0">
              <a:latin typeface="Palatino" pitchFamily="18" charset="0"/>
            </a:endParaRPr>
          </a:p>
          <a:p>
            <a:r>
              <a:rPr lang="da-DK" sz="2000" dirty="0">
                <a:latin typeface="Palatino" pitchFamily="18" charset="0"/>
              </a:rPr>
              <a:t>I alle sager blev LB under behandlingen anmodet om at kommentere på betydningen af Ligebehandlingsnævnets afgørelse. </a:t>
            </a:r>
          </a:p>
          <a:p>
            <a:endParaRPr lang="da-DK" sz="2000" dirty="0">
              <a:latin typeface="Palatino" pitchFamily="18" charset="0"/>
            </a:endParaRPr>
          </a:p>
          <a:p>
            <a:r>
              <a:rPr lang="da-DK" sz="2000" dirty="0">
                <a:latin typeface="Palatino" pitchFamily="18" charset="0"/>
              </a:rPr>
              <a:t>LB valgte at lade alle 3 sager afgøre af nævnet for at få en principiel stillingtagen og retningslinjer for fremtidige sager.</a:t>
            </a:r>
          </a:p>
          <a:p>
            <a:endParaRPr lang="da-DK" sz="2000" dirty="0">
              <a:latin typeface="Palatino" pitchFamily="18" charset="0"/>
            </a:endParaRPr>
          </a:p>
          <a:p>
            <a:endParaRPr lang="da-DK" sz="2000" dirty="0">
              <a:latin typeface="Palatino" pitchFamily="18" charset="0"/>
            </a:endParaRPr>
          </a:p>
        </p:txBody>
      </p:sp>
    </p:spTree>
    <p:extLst>
      <p:ext uri="{BB962C8B-B14F-4D97-AF65-F5344CB8AC3E}">
        <p14:creationId xmlns:p14="http://schemas.microsoft.com/office/powerpoint/2010/main" val="361988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441918" cy="423898"/>
          </a:xfrm>
          <a:prstGeom prst="rect">
            <a:avLst/>
          </a:prstGeom>
          <a:noFill/>
        </p:spPr>
        <p:txBody>
          <a:bodyPr wrap="square" lIns="38799" tIns="19399" rIns="38799" bIns="19399" rtlCol="0">
            <a:spAutoFit/>
          </a:bodyPr>
          <a:lstStyle/>
          <a:p>
            <a:r>
              <a:rPr lang="da-DK" sz="2500" b="1" dirty="0">
                <a:solidFill>
                  <a:schemeClr val="accent1"/>
                </a:solidFill>
                <a:latin typeface="Palatino" pitchFamily="18" charset="0"/>
                <a:ea typeface="Interstate-Regular"/>
                <a:cs typeface="Interstate-Regular"/>
              </a:rPr>
              <a:t>Fælles for alle Ankenævnets kendelser</a:t>
            </a: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39123" y="1080090"/>
            <a:ext cx="8627754" cy="4401205"/>
          </a:xfrm>
          <a:prstGeom prst="rect">
            <a:avLst/>
          </a:prstGeom>
          <a:noFill/>
        </p:spPr>
        <p:txBody>
          <a:bodyPr wrap="square" rtlCol="0">
            <a:spAutoFit/>
          </a:bodyPr>
          <a:lstStyle/>
          <a:p>
            <a:r>
              <a:rPr lang="da-DK" sz="2000" dirty="0">
                <a:latin typeface="Palatino" pitchFamily="18" charset="0"/>
              </a:rPr>
              <a:t>I kendelsernes præmisser refereres der til Ligebehandlingsnævnets afgørelse, og at klagers ulykkesforsikring dækker en pludselig hændelse, der forårsager personskade. Herefter angives følgende:</a:t>
            </a:r>
          </a:p>
          <a:p>
            <a:endParaRPr lang="da-DK" sz="2000" dirty="0">
              <a:latin typeface="Palatino" pitchFamily="18" charset="0"/>
            </a:endParaRPr>
          </a:p>
          <a:p>
            <a:r>
              <a:rPr lang="da-DK" sz="2000" i="1" dirty="0">
                <a:latin typeface="Palatino" pitchFamily="18" charset="0"/>
              </a:rPr>
              <a:t>”Nævnet bemærker, at vurderingen af, om der er sket en pludselig hændelse, er uafhængig af den tilskadekomnes køn. Spørgsmålet er herefter, om klageren har været udsat for en pludselig hændelse i forsikringens forstand.”</a:t>
            </a:r>
          </a:p>
          <a:p>
            <a:endParaRPr lang="da-DK" sz="2000" dirty="0">
              <a:latin typeface="Palatino" pitchFamily="18" charset="0"/>
            </a:endParaRPr>
          </a:p>
          <a:p>
            <a:r>
              <a:rPr lang="da-DK" sz="2000" dirty="0">
                <a:latin typeface="Palatino" pitchFamily="18" charset="0"/>
              </a:rPr>
              <a:t>Nævnet refererer så Højesterets præmisser i U 2018.7H (løber-dommen), herunder særligt i forhold til den udvidede definition af ulykkesbegrebet ved fjernelsen af kravet om udefrakommende hændelse, hvorefter det ikke længere er et krav, at der skulle være sket noget usædvanligt, uventet eller tilfældigt ved skadens indtræden, men alene et krav om, at hændelsen – initialpåvirkningen - som førte til skaden skulle ske pludseligt.</a:t>
            </a:r>
          </a:p>
        </p:txBody>
      </p:sp>
    </p:spTree>
    <p:extLst>
      <p:ext uri="{BB962C8B-B14F-4D97-AF65-F5344CB8AC3E}">
        <p14:creationId xmlns:p14="http://schemas.microsoft.com/office/powerpoint/2010/main" val="185276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67247" y="1064958"/>
            <a:ext cx="8721301" cy="4585871"/>
          </a:xfrm>
          <a:prstGeom prst="rect">
            <a:avLst/>
          </a:prstGeom>
          <a:noFill/>
        </p:spPr>
        <p:txBody>
          <a:bodyPr wrap="square" rtlCol="0">
            <a:spAutoFit/>
          </a:bodyPr>
          <a:lstStyle/>
          <a:p>
            <a:pPr lvl="0"/>
            <a:r>
              <a:rPr lang="da-DK" sz="1800" b="1" u="sng" dirty="0">
                <a:latin typeface="Palatino Linotype" panose="02040502050505030304" pitchFamily="18" charset="0"/>
              </a:rPr>
              <a:t>Faktum:</a:t>
            </a:r>
          </a:p>
          <a:p>
            <a:pPr lvl="0"/>
            <a:endParaRPr lang="da-DK" sz="1800" dirty="0">
              <a:latin typeface="Palatino Linotype" panose="02040502050505030304" pitchFamily="18" charset="0"/>
            </a:endParaRPr>
          </a:p>
          <a:p>
            <a:r>
              <a:rPr lang="da-DK" sz="1800" dirty="0">
                <a:latin typeface="Palatino Linotype" panose="02040502050505030304" pitchFamily="18" charset="0"/>
              </a:rPr>
              <a:t>Klager angav, at hun efter en fødsel havde fået gener/smerter fra halebenet, idet halebenet pludseligt var blevet udsat for et stort pres under en pressefase under fødslen på under 20 minutter. </a:t>
            </a:r>
          </a:p>
          <a:p>
            <a:pPr lvl="0"/>
            <a:endParaRPr lang="da-DK" sz="2200" u="sng" dirty="0">
              <a:latin typeface="Palatino Linotype" panose="02040502050505030304" pitchFamily="18" charset="0"/>
            </a:endParaRPr>
          </a:p>
          <a:p>
            <a:r>
              <a:rPr lang="da-DK" sz="1800" b="1" u="sng" dirty="0">
                <a:latin typeface="Palatino Linotype" panose="02040502050505030304" pitchFamily="18" charset="0"/>
              </a:rPr>
              <a:t>Ankenævnets flertal:</a:t>
            </a:r>
          </a:p>
          <a:p>
            <a:endParaRPr lang="da-DK" sz="1800" dirty="0"/>
          </a:p>
          <a:p>
            <a:r>
              <a:rPr lang="da-DK" sz="1800" i="1" dirty="0">
                <a:latin typeface="Palatino Linotype" panose="02040502050505030304" pitchFamily="18" charset="0"/>
              </a:rPr>
              <a:t>”Efter en gennemgang af sagen finder flertallet, </a:t>
            </a:r>
            <a:r>
              <a:rPr lang="da-DK" sz="1800" i="1" dirty="0">
                <a:highlight>
                  <a:srgbClr val="FFFF00"/>
                </a:highlight>
                <a:latin typeface="Palatino Linotype" panose="02040502050505030304" pitchFamily="18" charset="0"/>
              </a:rPr>
              <a:t>at klagerens haleben under fødslen er blevet udsat for et pludseligt, stort og relativt kortvarigt tryk således, at klageren under fødslen har været udsat for en ulykke.</a:t>
            </a:r>
            <a:r>
              <a:rPr lang="da-DK" sz="1800" i="1" dirty="0">
                <a:latin typeface="Palatino Linotype" panose="02040502050505030304" pitchFamily="18" charset="0"/>
              </a:rPr>
              <a:t> Flertallet har videre lagt vægt på, at der under en fødsel er store kræfter i gang, som kan være egnede til at forårsage personskade, og som adskiller en fødsel fra en dagligdagshændelse.”</a:t>
            </a:r>
          </a:p>
          <a:p>
            <a:endParaRPr lang="da-DK" sz="1800" dirty="0">
              <a:latin typeface="Palatino Linotype" panose="02040502050505030304" pitchFamily="18" charset="0"/>
            </a:endParaRPr>
          </a:p>
          <a:p>
            <a:r>
              <a:rPr lang="da-DK" sz="1800" dirty="0">
                <a:latin typeface="Palatino Linotype" panose="02040502050505030304" pitchFamily="18" charset="0"/>
              </a:rPr>
              <a:t>Ikke afgørende, at forstuvning/smerter først nævnt i journalnotat 8 uger efter skaden, idet </a:t>
            </a:r>
            <a:r>
              <a:rPr lang="da-DK" sz="1800" i="1" dirty="0">
                <a:latin typeface="Palatino Linotype" panose="02040502050505030304" pitchFamily="18" charset="0"/>
              </a:rPr>
              <a:t>”kroppen skal restituere efter en graviditet og fødsel…”</a:t>
            </a:r>
            <a:endParaRPr lang="da-DK" sz="2200" u="sng" dirty="0">
              <a:latin typeface="Palatino Linotype" panose="02040502050505030304" pitchFamily="18" charset="0"/>
            </a:endParaRP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97.837 – Forstuvning af haleben</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201677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67247" y="1064958"/>
            <a:ext cx="8721301" cy="4524315"/>
          </a:xfrm>
          <a:prstGeom prst="rect">
            <a:avLst/>
          </a:prstGeom>
          <a:noFill/>
        </p:spPr>
        <p:txBody>
          <a:bodyPr wrap="square" rtlCol="0">
            <a:spAutoFit/>
          </a:bodyPr>
          <a:lstStyle/>
          <a:p>
            <a:r>
              <a:rPr lang="da-DK" sz="1800" b="1" u="sng" dirty="0">
                <a:latin typeface="Palatino Linotype" panose="02040502050505030304" pitchFamily="18" charset="0"/>
              </a:rPr>
              <a:t>Ankenævnets mindretal:</a:t>
            </a:r>
          </a:p>
          <a:p>
            <a:endParaRPr lang="da-DK" sz="1800" dirty="0"/>
          </a:p>
          <a:p>
            <a:r>
              <a:rPr lang="da-DK" sz="1800" dirty="0">
                <a:latin typeface="Palatino Linotype" panose="02040502050505030304" pitchFamily="18" charset="0"/>
              </a:rPr>
              <a:t>Ankenævnets mindretal støttede sig tillige på U 2018.7 H, men fandt, at det ikke var bevist, at klager under fødslen havde været udsat for en pludselig hændelse i form af initialpåvirkning som førte til, at hun havde fået gener fra halebenet. </a:t>
            </a:r>
          </a:p>
          <a:p>
            <a:endParaRPr lang="da-DK" sz="1800" dirty="0">
              <a:latin typeface="Palatino Linotype" panose="02040502050505030304" pitchFamily="18" charset="0"/>
            </a:endParaRPr>
          </a:p>
          <a:p>
            <a:r>
              <a:rPr lang="da-DK" sz="1800" dirty="0">
                <a:latin typeface="Palatino Linotype" panose="02040502050505030304" pitchFamily="18" charset="0"/>
              </a:rPr>
              <a:t>Mindretallet lagde herved særligt vægt på, at der ikke i journalmaterialet fra fødslen var oplysninger om ”en pludselig initialpåvirkning, der har ført til, at hun i forbindelse med sin fødsel fik gener fra halebenet.”</a:t>
            </a:r>
          </a:p>
          <a:p>
            <a:endParaRPr lang="da-DK" sz="1800" dirty="0">
              <a:latin typeface="Palatino Linotype" panose="02040502050505030304" pitchFamily="18" charset="0"/>
            </a:endParaRPr>
          </a:p>
          <a:p>
            <a:r>
              <a:rPr lang="da-DK" sz="1800" dirty="0">
                <a:latin typeface="Palatino Linotype" panose="02040502050505030304" pitchFamily="18" charset="0"/>
              </a:rPr>
              <a:t>Mindretallet angav så, at man var </a:t>
            </a:r>
          </a:p>
          <a:p>
            <a:endParaRPr lang="da-DK" sz="1800" dirty="0">
              <a:latin typeface="Palatino Linotype" panose="02040502050505030304" pitchFamily="18" charset="0"/>
            </a:endParaRPr>
          </a:p>
          <a:p>
            <a:r>
              <a:rPr lang="da-DK" sz="1800" dirty="0">
                <a:latin typeface="Palatino Linotype" panose="02040502050505030304" pitchFamily="18" charset="0"/>
              </a:rPr>
              <a:t>”…</a:t>
            </a:r>
            <a:r>
              <a:rPr lang="da-DK" sz="1800" i="1" dirty="0">
                <a:latin typeface="Palatino Linotype" panose="02040502050505030304" pitchFamily="18" charset="0"/>
              </a:rPr>
              <a:t>opmærksom på Ligebehandlingsnævnets afgørelse i sag 21-6355. </a:t>
            </a:r>
            <a:r>
              <a:rPr lang="da-DK" sz="1800" i="1" dirty="0">
                <a:highlight>
                  <a:srgbClr val="FFFF00"/>
                </a:highlight>
                <a:latin typeface="Palatino Linotype" panose="02040502050505030304" pitchFamily="18" charset="0"/>
              </a:rPr>
              <a:t>Mindretallet bemærker, at denne sag på afgørende punkter adskiller sig fra nærværende sag, blandt andet fordi det fremgår af Ligebehandlingsnævnets sag, at klageren "hørte et højt knæk under fødslen</a:t>
            </a:r>
            <a:r>
              <a:rPr lang="da-DK" sz="1800" i="1" dirty="0">
                <a:latin typeface="Palatino Linotype" panose="02040502050505030304" pitchFamily="18" charset="0"/>
              </a:rPr>
              <a:t>", og at klageren under fødslen fik et halebenbrud.”</a:t>
            </a:r>
            <a:endParaRPr lang="da-DK" sz="2200" i="1" u="sng" dirty="0">
              <a:latin typeface="Palatino Linotype" panose="02040502050505030304" pitchFamily="18" charset="0"/>
            </a:endParaRP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97.837 – Forstuvning af haleben</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73275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67247" y="1064958"/>
            <a:ext cx="8721301" cy="3139321"/>
          </a:xfrm>
          <a:prstGeom prst="rect">
            <a:avLst/>
          </a:prstGeom>
          <a:noFill/>
        </p:spPr>
        <p:txBody>
          <a:bodyPr wrap="square" rtlCol="0">
            <a:spAutoFit/>
          </a:bodyPr>
          <a:lstStyle/>
          <a:p>
            <a:pPr lvl="0"/>
            <a:endParaRPr lang="da-DK" sz="1800" b="1" u="sng" dirty="0">
              <a:latin typeface="Palatino Linotype" panose="02040502050505030304" pitchFamily="18" charset="0"/>
            </a:endParaRPr>
          </a:p>
          <a:p>
            <a:pPr lvl="0"/>
            <a:r>
              <a:rPr lang="da-DK" sz="1800" b="1" u="sng" dirty="0">
                <a:latin typeface="Palatino Linotype" panose="02040502050505030304" pitchFamily="18" charset="0"/>
              </a:rPr>
              <a:t>Faktum:</a:t>
            </a:r>
          </a:p>
          <a:p>
            <a:pPr lvl="0"/>
            <a:endParaRPr lang="da-DK" sz="1800" dirty="0">
              <a:latin typeface="Palatino Linotype" panose="02040502050505030304" pitchFamily="18" charset="0"/>
            </a:endParaRPr>
          </a:p>
          <a:p>
            <a:pPr fontAlgn="base"/>
            <a:r>
              <a:rPr lang="da-DK" sz="1800" dirty="0">
                <a:latin typeface="Palatino Linotype" panose="02040502050505030304" pitchFamily="18" charset="0"/>
              </a:rPr>
              <a:t>Klager fik under fødslen en grad 3B-bristning frem til endetarmens eksterne lukkemuskel og fik efterfølgende konstateret skade i bækkenbunden. </a:t>
            </a:r>
          </a:p>
          <a:p>
            <a:pPr fontAlgn="base"/>
            <a:br>
              <a:rPr lang="da-DK" sz="1800" dirty="0">
                <a:latin typeface="Palatino Linotype" panose="02040502050505030304" pitchFamily="18" charset="0"/>
              </a:rPr>
            </a:br>
            <a:endParaRPr lang="da-DK" sz="1800" dirty="0">
              <a:latin typeface="Palatino Linotype" panose="02040502050505030304" pitchFamily="18" charset="0"/>
            </a:endParaRPr>
          </a:p>
          <a:p>
            <a:pPr fontAlgn="base"/>
            <a:r>
              <a:rPr lang="da-DK" sz="1800" dirty="0">
                <a:latin typeface="Palatino Linotype" panose="02040502050505030304" pitchFamily="18" charset="0"/>
              </a:rPr>
              <a:t>Selskabet afviste med samme begrundelse som i AK 97804 dækning med henvisning til, at det ikke var godtgjort, at bristningen var sket pludseligt, men derimod, at fødslen var den naturlige og uundgåelige konsekvens af en gennemført graviditet, og at klager under fødslen havde været udsat for en langvarig pressefase. </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98.037 – Bristning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271181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67247" y="1064958"/>
            <a:ext cx="8721301" cy="3970318"/>
          </a:xfrm>
          <a:prstGeom prst="rect">
            <a:avLst/>
          </a:prstGeom>
          <a:noFill/>
        </p:spPr>
        <p:txBody>
          <a:bodyPr wrap="square" rtlCol="0">
            <a:spAutoFit/>
          </a:bodyPr>
          <a:lstStyle/>
          <a:p>
            <a:pPr lvl="0"/>
            <a:r>
              <a:rPr lang="da-DK" sz="1800" b="1" u="sng" dirty="0">
                <a:latin typeface="Palatino Linotype" panose="02040502050505030304" pitchFamily="18" charset="0"/>
              </a:rPr>
              <a:t>Ankenævnets afgørelse </a:t>
            </a:r>
          </a:p>
          <a:p>
            <a:pPr lvl="0"/>
            <a:endParaRPr lang="da-DK" sz="1800" dirty="0">
              <a:latin typeface="Palatino Linotype" panose="02040502050505030304" pitchFamily="18" charset="0"/>
            </a:endParaRPr>
          </a:p>
          <a:p>
            <a:pPr fontAlgn="base"/>
            <a:r>
              <a:rPr lang="da-DK" sz="1800" i="1" dirty="0">
                <a:latin typeface="Palatino Linotype" panose="02040502050505030304" pitchFamily="18" charset="0"/>
              </a:rPr>
              <a:t>”Efter en gennemgang af sagen finder nævnet, at </a:t>
            </a:r>
            <a:r>
              <a:rPr lang="da-DK" sz="1800" i="1" dirty="0">
                <a:highlight>
                  <a:srgbClr val="FFFF00"/>
                </a:highlight>
                <a:latin typeface="Palatino Linotype" panose="02040502050505030304" pitchFamily="18" charset="0"/>
              </a:rPr>
              <a:t>klageren under selve forløsningen af barnets hoved blev udsat for en pludselig, kraftig og relativt kortvarig påvirkning</a:t>
            </a:r>
            <a:r>
              <a:rPr lang="da-DK" sz="1800" i="1" dirty="0">
                <a:latin typeface="Palatino Linotype" panose="02040502050505030304" pitchFamily="18" charset="0"/>
              </a:rPr>
              <a:t> således, at klageren under fødslen har været udsat for en ulykke. </a:t>
            </a:r>
          </a:p>
          <a:p>
            <a:pPr fontAlgn="base"/>
            <a:endParaRPr lang="da-DK" sz="1800" i="1" dirty="0">
              <a:latin typeface="Palatino Linotype" panose="02040502050505030304" pitchFamily="18" charset="0"/>
            </a:endParaRPr>
          </a:p>
          <a:p>
            <a:pPr fontAlgn="base"/>
            <a:r>
              <a:rPr lang="da-DK" sz="1800" i="1" dirty="0">
                <a:latin typeface="Palatino Linotype" panose="02040502050505030304" pitchFamily="18" charset="0"/>
              </a:rPr>
              <a:t>Nævnet har blandt andet lagt vægt på, at udspilingen af mellemkødet skete, da barnets hoved passerede gennem fødselskanalen og skedeåbningen. Nævnet har også lagt vægt på, at udspilningen af mellemkødet er sket i en sådan grad, at bristningen også er nået til endetarmen, hvor der – under fødslen – opstod en grad 3b bristning af den eksterne lukkemuskel. </a:t>
            </a:r>
          </a:p>
          <a:p>
            <a:pPr fontAlgn="base"/>
            <a:endParaRPr lang="da-DK" sz="1800" i="1" dirty="0">
              <a:latin typeface="Palatino Linotype" panose="02040502050505030304" pitchFamily="18" charset="0"/>
            </a:endParaRPr>
          </a:p>
          <a:p>
            <a:pPr fontAlgn="base"/>
            <a:r>
              <a:rPr lang="da-DK" sz="1800" i="1" dirty="0">
                <a:latin typeface="Palatino Linotype" panose="02040502050505030304" pitchFamily="18" charset="0"/>
              </a:rPr>
              <a:t>Nævnet har videre lagt vægt på, at der under en fødsel er store kræfter i gang, som kan være egnede til at forårsage personskade, og som adskiller en fødsel fra en dagligdags hændelse.” </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98.037 – Bristning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93822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67247" y="1064958"/>
            <a:ext cx="8721301" cy="2862322"/>
          </a:xfrm>
          <a:prstGeom prst="rect">
            <a:avLst/>
          </a:prstGeom>
          <a:noFill/>
        </p:spPr>
        <p:txBody>
          <a:bodyPr wrap="square" rtlCol="0">
            <a:spAutoFit/>
          </a:bodyPr>
          <a:lstStyle/>
          <a:p>
            <a:pPr lvl="0"/>
            <a:endParaRPr lang="da-DK" sz="1800" b="1" u="sng" dirty="0">
              <a:latin typeface="Palatino Linotype" panose="02040502050505030304" pitchFamily="18" charset="0"/>
            </a:endParaRPr>
          </a:p>
          <a:p>
            <a:pPr lvl="0"/>
            <a:r>
              <a:rPr lang="da-DK" sz="1800" b="1" u="sng" dirty="0">
                <a:latin typeface="Palatino Linotype" panose="02040502050505030304" pitchFamily="18" charset="0"/>
              </a:rPr>
              <a:t>Faktum:</a:t>
            </a:r>
          </a:p>
          <a:p>
            <a:pPr lvl="0"/>
            <a:endParaRPr lang="da-DK" sz="1800" dirty="0">
              <a:latin typeface="Palatino Linotype" panose="02040502050505030304" pitchFamily="18" charset="0"/>
            </a:endParaRPr>
          </a:p>
          <a:p>
            <a:pPr fontAlgn="base"/>
            <a:r>
              <a:rPr lang="da-DK" sz="1800" dirty="0">
                <a:latin typeface="Palatino Linotype" panose="02040502050505030304" pitchFamily="18" charset="0"/>
              </a:rPr>
              <a:t>Klager fik efter en fødsel konstateret nedsunken blære og tarm, og klager anførte, at dette skyldtes pressefasens lange forløb, som gik langt ud over normalen, og at barnets hoved stod forkert i en stor del af pressefasen. </a:t>
            </a:r>
          </a:p>
          <a:p>
            <a:pPr fontAlgn="base"/>
            <a:br>
              <a:rPr lang="da-DK" sz="1800" dirty="0">
                <a:latin typeface="Palatino Linotype" panose="02040502050505030304" pitchFamily="18" charset="0"/>
              </a:rPr>
            </a:br>
            <a:r>
              <a:rPr lang="da-DK" sz="1800" dirty="0">
                <a:latin typeface="Palatino Linotype" panose="02040502050505030304" pitchFamily="18" charset="0"/>
              </a:rPr>
              <a:t>Selskabet havde afvist dækning med henvisning til, at en fødsel som udgangspunkt ikke er en pludselig hændelse, og at der ikke i øvrigt under fødslen var sket en pludselig hændelse, som beviseligt havde ført til skaden. </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97.976 – Nedsunken blære </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270581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67247" y="1064958"/>
            <a:ext cx="8721301" cy="4524315"/>
          </a:xfrm>
          <a:prstGeom prst="rect">
            <a:avLst/>
          </a:prstGeom>
          <a:noFill/>
        </p:spPr>
        <p:txBody>
          <a:bodyPr wrap="square" rtlCol="0">
            <a:spAutoFit/>
          </a:bodyPr>
          <a:lstStyle/>
          <a:p>
            <a:pPr lvl="0"/>
            <a:r>
              <a:rPr lang="da-DK" sz="1800" b="1" u="sng" dirty="0">
                <a:latin typeface="Palatino Linotype" panose="02040502050505030304" pitchFamily="18" charset="0"/>
              </a:rPr>
              <a:t>Ankenævnets afgørelse: </a:t>
            </a:r>
          </a:p>
          <a:p>
            <a:pPr lvl="0"/>
            <a:endParaRPr lang="da-DK" sz="1800" dirty="0">
              <a:latin typeface="Palatino Linotype" panose="02040502050505030304" pitchFamily="18" charset="0"/>
            </a:endParaRPr>
          </a:p>
          <a:p>
            <a:pPr fontAlgn="base"/>
            <a:r>
              <a:rPr lang="da-DK" sz="1800" dirty="0">
                <a:latin typeface="Palatino Linotype" panose="02040502050505030304" pitchFamily="18" charset="0"/>
              </a:rPr>
              <a:t>Det var ikke bevist, at klager under fødslen havde været udsat for en pludselig hændelse (en initialpåvirkning), som var årsag til, at klager efter fødslen havde fået konstateret nedsunken blære og tarm. </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Der blev af nævnets lagt vægt på, at en langvarig pressefase ikke i sig selv er en hændelse eller en initialpåvirkning, som opfylder kravet til at være pludseligt, da:</a:t>
            </a:r>
          </a:p>
          <a:p>
            <a:pPr lvl="0"/>
            <a:endParaRPr lang="da-DK" sz="1800" dirty="0">
              <a:latin typeface="Palatino Linotype" panose="02040502050505030304" pitchFamily="18" charset="0"/>
            </a:endParaRPr>
          </a:p>
          <a:p>
            <a:pPr lvl="0" fontAlgn="base"/>
            <a:r>
              <a:rPr lang="da-DK" sz="1800" i="1" dirty="0">
                <a:latin typeface="Palatino Linotype" panose="02040502050505030304" pitchFamily="18" charset="0"/>
              </a:rPr>
              <a:t>”Nævnet har i den forbindelse lagt vægt på, at </a:t>
            </a:r>
            <a:r>
              <a:rPr lang="da-DK" sz="1800" i="1" dirty="0">
                <a:highlight>
                  <a:srgbClr val="FFFF00"/>
                </a:highlight>
                <a:latin typeface="Palatino Linotype" panose="02040502050505030304" pitchFamily="18" charset="0"/>
              </a:rPr>
              <a:t>klageren har oplyst, at pressefasen i al væsentlighed er af en varighed, som går langt ud over normalen, samt at "den faktiske pressefase var pågående i 140 minutter samlet</a:t>
            </a:r>
            <a:r>
              <a:rPr lang="da-DK" sz="1800" i="1" dirty="0">
                <a:latin typeface="Palatino Linotype" panose="02040502050505030304" pitchFamily="18" charset="0"/>
              </a:rPr>
              <a:t>, hvilket er 95 minutter mere end det af LB </a:t>
            </a:r>
            <a:r>
              <a:rPr lang="da-DK" sz="1800" i="1" dirty="0" err="1">
                <a:latin typeface="Palatino Linotype" panose="02040502050505030304" pitchFamily="18" charset="0"/>
              </a:rPr>
              <a:t>tilgrundlagte</a:t>
            </a:r>
            <a:r>
              <a:rPr lang="da-DK" sz="1800" i="1" dirty="0">
                <a:latin typeface="Palatino Linotype" panose="02040502050505030304" pitchFamily="18" charset="0"/>
              </a:rPr>
              <a:t>"</a:t>
            </a:r>
          </a:p>
          <a:p>
            <a:pPr lvl="0"/>
            <a:endParaRPr lang="da-DK" sz="1800" dirty="0">
              <a:latin typeface="Palatino Linotype" panose="02040502050505030304" pitchFamily="18" charset="0"/>
            </a:endParaRPr>
          </a:p>
          <a:p>
            <a:pPr lvl="0"/>
            <a:r>
              <a:rPr lang="da-DK" sz="1800" dirty="0">
                <a:latin typeface="Palatino Linotype" panose="02040502050505030304" pitchFamily="18" charset="0"/>
              </a:rPr>
              <a:t>Oplysning om, at barnets hovedstilling skiftede under fødslen var ikke afgørende, da dette ikke kunne anses for unormalt under en fødsel. </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97.976 – Nedsunken blære </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61301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5975731" cy="423898"/>
          </a:xfrm>
          <a:prstGeom prst="rect">
            <a:avLst/>
          </a:prstGeom>
          <a:noFill/>
        </p:spPr>
        <p:txBody>
          <a:bodyPr wrap="square" lIns="38799" tIns="19399" rIns="38799" bIns="19399" rtlCol="0">
            <a:spAutoFit/>
          </a:bodyPr>
          <a:lstStyle/>
          <a:p>
            <a:r>
              <a:rPr lang="da-DK" sz="2500" b="1" dirty="0">
                <a:solidFill>
                  <a:schemeClr val="accent1"/>
                </a:solidFill>
                <a:latin typeface="Palatino" pitchFamily="18" charset="0"/>
                <a:ea typeface="Interstate-Regular"/>
                <a:cs typeface="Interstate-Regular"/>
              </a:rPr>
              <a:t>Oversigt </a:t>
            </a: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67248" y="1190789"/>
            <a:ext cx="8694866" cy="2862322"/>
          </a:xfrm>
          <a:prstGeom prst="rect">
            <a:avLst/>
          </a:prstGeom>
          <a:noFill/>
        </p:spPr>
        <p:txBody>
          <a:bodyPr wrap="square" rtlCol="0">
            <a:spAutoFit/>
          </a:bodyPr>
          <a:lstStyle/>
          <a:p>
            <a:r>
              <a:rPr lang="da-DK" sz="2000" dirty="0">
                <a:latin typeface="Palatino" pitchFamily="18" charset="0"/>
              </a:rPr>
              <a:t>1) Baggrund</a:t>
            </a:r>
          </a:p>
          <a:p>
            <a:pPr lvl="1"/>
            <a:endParaRPr lang="da-DK" sz="2000" dirty="0">
              <a:latin typeface="Palatino" pitchFamily="18" charset="0"/>
            </a:endParaRPr>
          </a:p>
          <a:p>
            <a:r>
              <a:rPr lang="da-DK" sz="2000" dirty="0">
                <a:latin typeface="Palatino" pitchFamily="18" charset="0"/>
              </a:rPr>
              <a:t>2) Ankenævnet for Forsikrings principielle kendelser af 10/8/22</a:t>
            </a:r>
          </a:p>
          <a:p>
            <a:endParaRPr lang="da-DK" sz="2000" dirty="0">
              <a:latin typeface="Palatino" pitchFamily="18" charset="0"/>
            </a:endParaRPr>
          </a:p>
          <a:p>
            <a:r>
              <a:rPr lang="da-DK" sz="2000" dirty="0">
                <a:latin typeface="Palatino" pitchFamily="18" charset="0"/>
              </a:rPr>
              <a:t>3) Praksis efter kendelserne af 10/8/22</a:t>
            </a:r>
          </a:p>
          <a:p>
            <a:endParaRPr lang="da-DK" sz="2000" dirty="0">
              <a:latin typeface="Palatino" pitchFamily="18" charset="0"/>
            </a:endParaRPr>
          </a:p>
          <a:p>
            <a:r>
              <a:rPr lang="da-DK" sz="2000" dirty="0">
                <a:latin typeface="Palatino" pitchFamily="18" charset="0"/>
              </a:rPr>
              <a:t>4) Undtagelserne for sygdom og lægelig behandling – Praksis fra Ankenævnet og Ligebehandlingsnævnet</a:t>
            </a:r>
          </a:p>
          <a:p>
            <a:endParaRPr lang="da-DK" sz="2000" dirty="0">
              <a:latin typeface="Palatino" pitchFamily="18" charset="0"/>
            </a:endParaRPr>
          </a:p>
        </p:txBody>
      </p:sp>
    </p:spTree>
    <p:extLst>
      <p:ext uri="{BB962C8B-B14F-4D97-AF65-F5344CB8AC3E}">
        <p14:creationId xmlns:p14="http://schemas.microsoft.com/office/powerpoint/2010/main" val="589737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4247317"/>
          </a:xfrm>
          <a:prstGeom prst="rect">
            <a:avLst/>
          </a:prstGeom>
          <a:noFill/>
        </p:spPr>
        <p:txBody>
          <a:bodyPr wrap="square" rtlCol="0">
            <a:spAutoFit/>
          </a:bodyPr>
          <a:lstStyle/>
          <a:p>
            <a:pPr lvl="0"/>
            <a:r>
              <a:rPr lang="da-DK" sz="1800" b="1" u="sng" dirty="0">
                <a:latin typeface="Palatino Linotype" panose="02040502050505030304" pitchFamily="18" charset="0"/>
              </a:rPr>
              <a:t>Lad os slå fast: </a:t>
            </a:r>
          </a:p>
          <a:p>
            <a:pPr lvl="0"/>
            <a:endParaRPr lang="da-DK" sz="1800" b="1" u="sng" dirty="0">
              <a:latin typeface="Palatino Linotype" panose="02040502050505030304" pitchFamily="18" charset="0"/>
            </a:endParaRPr>
          </a:p>
          <a:p>
            <a:pPr lvl="0"/>
            <a:r>
              <a:rPr lang="da-DK" sz="1800" dirty="0">
                <a:latin typeface="Palatino Linotype" panose="02040502050505030304" pitchFamily="18" charset="0"/>
              </a:rPr>
              <a:t>Ankenævnet kunne efter afgørelsen fra Ligebehandlingsnævnet ikke opretholde praksis om, at en fødsel som udgangspunkt ikke er et ulykkestilfælde. </a:t>
            </a:r>
          </a:p>
          <a:p>
            <a:pPr lvl="0"/>
            <a:endParaRPr lang="da-DK" sz="1800" dirty="0">
              <a:latin typeface="Palatino Linotype" panose="02040502050505030304" pitchFamily="18" charset="0"/>
            </a:endParaRPr>
          </a:p>
          <a:p>
            <a:pPr lvl="0"/>
            <a:r>
              <a:rPr lang="da-DK" sz="1800" dirty="0">
                <a:latin typeface="Palatino Linotype" panose="02040502050505030304" pitchFamily="18" charset="0"/>
              </a:rPr>
              <a:t>Helt udelukket både efter forsikringsligebehandlingsloven, men også i ”praksis” som følge af medier. Dette uanset, at kendelsen fra Ligebehandlingsnævnet ikke tog stilling til, om den konkrete hændelse (brækket haleben) var en ulykke. </a:t>
            </a:r>
          </a:p>
          <a:p>
            <a:pPr lvl="0"/>
            <a:endParaRPr lang="da-DK" sz="1800" dirty="0">
              <a:latin typeface="Palatino Linotype" panose="02040502050505030304" pitchFamily="18" charset="0"/>
            </a:endParaRPr>
          </a:p>
          <a:p>
            <a:pPr lvl="0"/>
            <a:r>
              <a:rPr lang="da-DK" sz="1800" b="1" u="sng" dirty="0">
                <a:latin typeface="Palatino Linotype" panose="02040502050505030304" pitchFamily="18" charset="0"/>
              </a:rPr>
              <a:t>En subjektiv vurdering:</a:t>
            </a:r>
          </a:p>
          <a:p>
            <a:pPr lvl="0"/>
            <a:endParaRPr lang="da-DK" sz="1800" dirty="0">
              <a:latin typeface="Palatino Linotype" panose="02040502050505030304" pitchFamily="18" charset="0"/>
            </a:endParaRPr>
          </a:p>
          <a:p>
            <a:pPr lvl="0"/>
            <a:r>
              <a:rPr lang="da-DK" sz="1800" dirty="0">
                <a:latin typeface="Palatino Linotype" panose="02040502050505030304" pitchFamily="18" charset="0"/>
              </a:rPr>
              <a:t>Ankenævnets kobling til U 2018.7 H synes at være en vidtgående tolkning af præmisserne i dommen, der netop refererer direkte til formålet med introduktionen af ”pludseligheds-begrebet” </a:t>
            </a:r>
            <a:r>
              <a:rPr lang="da-DK" sz="1800" dirty="0">
                <a:highlight>
                  <a:srgbClr val="FFFF00"/>
                </a:highlight>
                <a:latin typeface="Palatino Linotype" panose="02040502050505030304" pitchFamily="18" charset="0"/>
              </a:rPr>
              <a:t>til netop at dække sportsskader og forvridningsskader. </a:t>
            </a:r>
            <a:r>
              <a:rPr lang="da-DK" sz="1800" dirty="0">
                <a:latin typeface="Palatino Linotype" panose="02040502050505030304" pitchFamily="18" charset="0"/>
              </a:rPr>
              <a:t>Dette er ikke med i Ankenævnets referat af dommens præmisser. </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Hvad siger Ankenævnets kendelser?</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198069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4524315"/>
          </a:xfrm>
          <a:prstGeom prst="rect">
            <a:avLst/>
          </a:prstGeom>
          <a:noFill/>
        </p:spPr>
        <p:txBody>
          <a:bodyPr wrap="square" rtlCol="0">
            <a:spAutoFit/>
          </a:bodyPr>
          <a:lstStyle/>
          <a:p>
            <a:pPr lvl="0"/>
            <a:endParaRPr lang="da-DK" sz="1800" b="1" u="sng" dirty="0">
              <a:latin typeface="Palatino Linotype" panose="02040502050505030304" pitchFamily="18" charset="0"/>
            </a:endParaRPr>
          </a:p>
          <a:p>
            <a:pPr lvl="0"/>
            <a:r>
              <a:rPr lang="da-DK" sz="1800" b="1" u="sng" dirty="0">
                <a:latin typeface="Palatino Linotype" panose="02040502050505030304" pitchFamily="18" charset="0"/>
              </a:rPr>
              <a:t>Kravet om pludselighed består. </a:t>
            </a:r>
          </a:p>
          <a:p>
            <a:pPr lvl="0"/>
            <a:endParaRPr lang="da-DK" sz="1800" b="1" u="sng" dirty="0">
              <a:latin typeface="Palatino Linotype" panose="02040502050505030304" pitchFamily="18" charset="0"/>
            </a:endParaRPr>
          </a:p>
          <a:p>
            <a:pPr fontAlgn="base"/>
            <a:r>
              <a:rPr lang="da-DK" sz="1800" dirty="0">
                <a:latin typeface="Palatino Linotype" panose="02040502050505030304" pitchFamily="18" charset="0"/>
              </a:rPr>
              <a:t>Det skal i hvert enkelt tilfælde vurderes, om en tilskadekomst opstået under en fødsel opfylder kriteriet for, at tilskadekomsten i sig selv er sket ved en pludselig hændelse (en initialpåvirkning, der har udløst skaden). </a:t>
            </a:r>
          </a:p>
          <a:p>
            <a:pPr fontAlgn="base"/>
            <a:br>
              <a:rPr lang="da-DK" sz="1800" dirty="0">
                <a:latin typeface="Palatino Linotype" panose="02040502050505030304" pitchFamily="18" charset="0"/>
              </a:rPr>
            </a:br>
            <a:r>
              <a:rPr lang="da-DK" sz="1800" dirty="0">
                <a:latin typeface="Palatino Linotype" panose="02040502050505030304" pitchFamily="18" charset="0"/>
              </a:rPr>
              <a:t>Af kendelserne synes det at kunne udledes – men ikke sikkert - at der bl.a. er lagt vægt på, om skaden er indtrådt i forbindelse med en kort (intens) pressefase. Det er ikke klart, hvor lang en sådan pressefase må antages at skulle være. </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Præmisserne i AK 98037 er dog problematiske. Fremhævelsen af, at der var tale om en alvorlig/betydelig bristning giver mistanke om, at bristningens omfang/størrelse var afgørende for resultatet. Dette kan ikke være korrekt, da skaden så bliver hændelsen. Der må fortsat lægges vægt på, om bristningen er forvoldt ved en ”pludselig hændelse”.</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Hvad siger Ankenævnets kendelser?</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46732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A674580-BBB6-4536-B7DB-37557D4C2C6A}"/>
              </a:ext>
            </a:extLst>
          </p:cNvPr>
          <p:cNvPicPr>
            <a:picLocks noChangeAspect="1"/>
          </p:cNvPicPr>
          <p:nvPr/>
        </p:nvPicPr>
        <p:blipFill>
          <a:blip r:embed="rId3"/>
          <a:stretch>
            <a:fillRect/>
          </a:stretch>
        </p:blipFill>
        <p:spPr>
          <a:xfrm>
            <a:off x="0" y="0"/>
            <a:ext cx="9894675" cy="6858000"/>
          </a:xfrm>
          <a:prstGeom prst="rect">
            <a:avLst/>
          </a:prstGeom>
        </p:spPr>
      </p:pic>
      <p:sp>
        <p:nvSpPr>
          <p:cNvPr id="9" name="Text Box 2">
            <a:extLst>
              <a:ext uri="{FF2B5EF4-FFF2-40B4-BE49-F238E27FC236}">
                <a16:creationId xmlns:a16="http://schemas.microsoft.com/office/drawing/2014/main" id="{22E26E30-24A4-420F-9D9F-4BF68D8E601A}"/>
              </a:ext>
            </a:extLst>
          </p:cNvPr>
          <p:cNvSpPr txBox="1">
            <a:spLocks noChangeArrowheads="1"/>
          </p:cNvSpPr>
          <p:nvPr/>
        </p:nvSpPr>
        <p:spPr bwMode="auto">
          <a:xfrm>
            <a:off x="11325" y="2813447"/>
            <a:ext cx="9883350" cy="615553"/>
          </a:xfrm>
          <a:prstGeom prst="rect">
            <a:avLst/>
          </a:prstGeom>
          <a:noFill/>
          <a:ln w="9525">
            <a:noFill/>
            <a:miter lim="800000"/>
            <a:headEnd/>
            <a:tailEnd/>
          </a:ln>
        </p:spPr>
        <p:txBody>
          <a:bodyPr wrap="square" lIns="0" tIns="0" rIns="0" bIns="0">
            <a:spAutoFit/>
          </a:bodyPr>
          <a:lstStyle/>
          <a:p>
            <a:pPr algn="ctr"/>
            <a:r>
              <a:rPr lang="da-DK" sz="4000" dirty="0">
                <a:solidFill>
                  <a:schemeClr val="bg2"/>
                </a:solidFill>
                <a:latin typeface="Palatino" pitchFamily="18" charset="0"/>
              </a:rPr>
              <a:t>3) Efterfølgende praksis om pludselighed</a:t>
            </a:r>
            <a:endParaRPr lang="da-DK" sz="4000" dirty="0">
              <a:solidFill>
                <a:schemeClr val="bg2"/>
              </a:solidFill>
              <a:latin typeface="Palatino Linotype" panose="02040502050505030304" pitchFamily="18" charset="0"/>
            </a:endParaRPr>
          </a:p>
        </p:txBody>
      </p:sp>
      <p:pic>
        <p:nvPicPr>
          <p:cNvPr id="11" name="Billede 10" descr="Logo_type_k-neg.png">
            <a:extLst>
              <a:ext uri="{FF2B5EF4-FFF2-40B4-BE49-F238E27FC236}">
                <a16:creationId xmlns:a16="http://schemas.microsoft.com/office/drawing/2014/main" id="{5CFB0488-F492-4FC1-BBFC-0A81A011AA2D}"/>
              </a:ext>
            </a:extLst>
          </p:cNvPr>
          <p:cNvPicPr>
            <a:picLocks noChangeAspect="1"/>
          </p:cNvPicPr>
          <p:nvPr/>
        </p:nvPicPr>
        <p:blipFill>
          <a:blip r:embed="rId4"/>
          <a:stretch>
            <a:fillRect/>
          </a:stretch>
        </p:blipFill>
        <p:spPr>
          <a:xfrm>
            <a:off x="7506621" y="-323426"/>
            <a:ext cx="1801557" cy="1654386"/>
          </a:xfrm>
          <a:prstGeom prst="rect">
            <a:avLst/>
          </a:prstGeom>
        </p:spPr>
      </p:pic>
    </p:spTree>
    <p:extLst>
      <p:ext uri="{BB962C8B-B14F-4D97-AF65-F5344CB8AC3E}">
        <p14:creationId xmlns:p14="http://schemas.microsoft.com/office/powerpoint/2010/main" val="1477956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3139321"/>
          </a:xfrm>
          <a:prstGeom prst="rect">
            <a:avLst/>
          </a:prstGeom>
          <a:noFill/>
        </p:spPr>
        <p:txBody>
          <a:bodyPr wrap="square" rtlCol="0">
            <a:spAutoFit/>
          </a:bodyPr>
          <a:lstStyle/>
          <a:p>
            <a:endParaRPr lang="da-DK" sz="1800" b="1" u="sng" dirty="0">
              <a:latin typeface="Palatino Linotype" panose="02040502050505030304" pitchFamily="18" charset="0"/>
            </a:endParaRPr>
          </a:p>
          <a:p>
            <a:r>
              <a:rPr lang="da-DK" sz="1800" b="1" u="sng" dirty="0">
                <a:latin typeface="Palatino Linotype" panose="02040502050505030304" pitchFamily="18" charset="0"/>
              </a:rPr>
              <a:t>Faktum:</a:t>
            </a:r>
          </a:p>
          <a:p>
            <a:pPr lvl="0"/>
            <a:endParaRPr lang="da-DK" sz="1800" b="1" u="sng" dirty="0">
              <a:latin typeface="Palatino Linotype" panose="02040502050505030304" pitchFamily="18" charset="0"/>
            </a:endParaRPr>
          </a:p>
          <a:p>
            <a:pPr fontAlgn="base"/>
            <a:r>
              <a:rPr lang="da-DK" sz="1800" dirty="0">
                <a:latin typeface="Palatino Linotype" panose="02040502050505030304" pitchFamily="18" charset="0"/>
              </a:rPr>
              <a:t>Klager fik bækkenløsning under sin graviditet fra uge 13 og havde fortsat smerter fra bækkenet efter fødslen. Hun modtog behandling fra sin sundhedsforsikring under graviditeten </a:t>
            </a:r>
          </a:p>
          <a:p>
            <a:pPr fontAlgn="base"/>
            <a:endParaRPr lang="da-DK" sz="1800" dirty="0"/>
          </a:p>
          <a:p>
            <a:pPr fontAlgn="base"/>
            <a:r>
              <a:rPr lang="da-DK" sz="1800" dirty="0">
                <a:latin typeface="Palatino Linotype" panose="02040502050505030304" pitchFamily="18" charset="0"/>
              </a:rPr>
              <a:t>Selskabet afviste dækning med henvisning til, at bækkenløsning er en sygdom, der opstår over tid, og som ikke kan opstå ved en pludselig hændelse, og at der ikke i journalen var noget noteret om, at generne fra bækkenet blev udløst ved et traume.</a:t>
            </a:r>
          </a:p>
          <a:p>
            <a:pPr fontAlgn="base"/>
            <a:endParaRPr lang="da-DK" sz="1800" dirty="0">
              <a:latin typeface="Palatino Linotype" panose="02040502050505030304" pitchFamily="18" charset="0"/>
            </a:endParaRP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98.922 (15/3/2023 ) - Pludselighed</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08857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4247317"/>
          </a:xfrm>
          <a:prstGeom prst="rect">
            <a:avLst/>
          </a:prstGeom>
          <a:noFill/>
        </p:spPr>
        <p:txBody>
          <a:bodyPr wrap="square" rtlCol="0">
            <a:spAutoFit/>
          </a:bodyPr>
          <a:lstStyle/>
          <a:p>
            <a:endParaRPr lang="da-DK" sz="1800" b="1" u="sng" dirty="0">
              <a:latin typeface="Palatino Linotype" panose="02040502050505030304" pitchFamily="18" charset="0"/>
            </a:endParaRPr>
          </a:p>
          <a:p>
            <a:pPr lvl="0"/>
            <a:r>
              <a:rPr lang="da-DK" sz="1800" b="1" u="sng" dirty="0">
                <a:latin typeface="Palatino Linotype" panose="02040502050505030304" pitchFamily="18" charset="0"/>
              </a:rPr>
              <a:t>Ankenævnets afgørelse:</a:t>
            </a:r>
          </a:p>
          <a:p>
            <a:pPr lvl="0" fontAlgn="base"/>
            <a:endParaRPr lang="da-DK" sz="1800" dirty="0">
              <a:latin typeface="Palatino Linotype" panose="02040502050505030304" pitchFamily="18" charset="0"/>
            </a:endParaRPr>
          </a:p>
          <a:p>
            <a:pPr lvl="0" fontAlgn="base"/>
            <a:r>
              <a:rPr lang="da-DK" sz="1800" i="1" dirty="0">
                <a:latin typeface="Palatino Linotype" panose="02040502050505030304" pitchFamily="18" charset="0"/>
              </a:rPr>
              <a:t>”Efter en gennemgang af sagen finder nævnet, at </a:t>
            </a:r>
            <a:r>
              <a:rPr lang="da-DK" sz="1800" i="1" dirty="0">
                <a:highlight>
                  <a:srgbClr val="FFFF00"/>
                </a:highlight>
                <a:latin typeface="Palatino Linotype" panose="02040502050505030304" pitchFamily="18" charset="0"/>
              </a:rPr>
              <a:t>klageren ikke har bevist, at hun under sin graviditet eller fødslen har været udsat for en pludselig hændelse (en initialpåvirkning), </a:t>
            </a:r>
            <a:r>
              <a:rPr lang="da-DK" sz="1800" i="1" dirty="0">
                <a:latin typeface="Palatino Linotype" panose="02040502050505030304" pitchFamily="18" charset="0"/>
              </a:rPr>
              <a:t>som er årsag til, at hun har gener fra bækkenet. Nævnet kan derfor ikke kritisere, at selskabet ikke vil dække klagerens gener som en ulykke.</a:t>
            </a:r>
          </a:p>
          <a:p>
            <a:pPr lvl="0" fontAlgn="base"/>
            <a:endParaRPr lang="da-DK" sz="1800" i="1" dirty="0">
              <a:latin typeface="Palatino Linotype" panose="02040502050505030304" pitchFamily="18" charset="0"/>
            </a:endParaRPr>
          </a:p>
          <a:p>
            <a:pPr lvl="0" fontAlgn="base"/>
            <a:r>
              <a:rPr lang="da-DK" sz="1800" i="1" dirty="0">
                <a:latin typeface="Palatino Linotype" panose="02040502050505030304" pitchFamily="18" charset="0"/>
              </a:rPr>
              <a:t> Nævnet har blandt andet lagt vægt på, at der i det lægelige materiale </a:t>
            </a:r>
            <a:r>
              <a:rPr lang="da-DK" sz="1800" i="1" dirty="0">
                <a:highlight>
                  <a:srgbClr val="FFFF00"/>
                </a:highlight>
                <a:latin typeface="Palatino Linotype" panose="02040502050505030304" pitchFamily="18" charset="0"/>
              </a:rPr>
              <a:t>ikke er oplysninger om en pludselig hændelse som årsag til klagerens gener fra bækkenet</a:t>
            </a:r>
            <a:r>
              <a:rPr lang="da-DK" sz="1800" i="1" dirty="0">
                <a:latin typeface="Palatino Linotype" panose="02040502050505030304" pitchFamily="18" charset="0"/>
              </a:rPr>
              <a:t>. Nævnet har videre lagt vægt på, at klagerens bækkensmerter opstod i uge 13 i graviditeten, og at bækkenløsning kan opstå under graviditet på grund af hormonelle forandringer af leddenes bevægelighed. </a:t>
            </a:r>
          </a:p>
          <a:p>
            <a:pPr lvl="0" fontAlgn="base"/>
            <a:endParaRPr lang="da-DK" sz="1800" i="1" dirty="0">
              <a:latin typeface="Palatino Linotype" panose="02040502050505030304" pitchFamily="18" charset="0"/>
            </a:endParaRPr>
          </a:p>
          <a:p>
            <a:pPr lvl="0" fontAlgn="base"/>
            <a:r>
              <a:rPr lang="da-DK" sz="1800" i="1" dirty="0">
                <a:latin typeface="Palatino Linotype" panose="02040502050505030304" pitchFamily="18" charset="0"/>
              </a:rPr>
              <a:t>Nævnet har også lagt vægt på, at der ikke er beskrevet gener i forbindelse med fødslen, og at forløsningen foregik "fin, smidigt, </a:t>
            </a:r>
            <a:r>
              <a:rPr lang="da-DK" sz="1800" i="1" dirty="0" err="1">
                <a:latin typeface="Palatino Linotype" panose="02040502050505030304" pitchFamily="18" charset="0"/>
              </a:rPr>
              <a:t>ukompl</a:t>
            </a:r>
            <a:r>
              <a:rPr lang="da-DK" sz="1800" i="1" dirty="0">
                <a:latin typeface="Palatino Linotype" panose="02040502050505030304" pitchFamily="18" charset="0"/>
              </a:rPr>
              <a:t>"</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98.922 (15/3/2023) - Pludselighed</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035984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4524315"/>
          </a:xfrm>
          <a:prstGeom prst="rect">
            <a:avLst/>
          </a:prstGeom>
          <a:noFill/>
        </p:spPr>
        <p:txBody>
          <a:bodyPr wrap="square" rtlCol="0">
            <a:spAutoFit/>
          </a:bodyPr>
          <a:lstStyle/>
          <a:p>
            <a:endParaRPr lang="da-DK" sz="1800" b="1" u="sng" dirty="0">
              <a:latin typeface="Palatino Linotype" panose="02040502050505030304" pitchFamily="18" charset="0"/>
            </a:endParaRPr>
          </a:p>
          <a:p>
            <a:r>
              <a:rPr lang="da-DK" sz="1800" b="1" u="sng" dirty="0">
                <a:latin typeface="Palatino Linotype" panose="02040502050505030304" pitchFamily="18" charset="0"/>
              </a:rPr>
              <a:t>Faktum:</a:t>
            </a:r>
          </a:p>
          <a:p>
            <a:pPr lvl="0"/>
            <a:endParaRPr lang="da-DK" sz="1800" b="1" u="sng" dirty="0">
              <a:latin typeface="Palatino Linotype" panose="02040502050505030304" pitchFamily="18" charset="0"/>
            </a:endParaRPr>
          </a:p>
          <a:p>
            <a:pPr fontAlgn="base"/>
            <a:r>
              <a:rPr lang="da-DK" sz="1800" dirty="0">
                <a:latin typeface="Palatino Linotype" panose="02040502050505030304" pitchFamily="18" charset="0"/>
              </a:rPr>
              <a:t>Klager anmeldte, at hun i forbindelse med sædefødsel havde pådraget sig en forstuvning/”flytning” af halebenet. Hun angiver, at barnet endte med at sidde fast med skulder og hoved på vej ud i ca. 5 minutter, hvor man forsøgte at få barnet ud, hvilket gav et ”smæk”.</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Hospitalet udtalte, at </a:t>
            </a:r>
            <a:r>
              <a:rPr lang="da-DK" sz="1800" dirty="0">
                <a:highlight>
                  <a:srgbClr val="FFFF00"/>
                </a:highlight>
                <a:latin typeface="Palatino Linotype" panose="02040502050505030304" pitchFamily="18" charset="0"/>
              </a:rPr>
              <a:t>det ikke kunne udelukkes</a:t>
            </a:r>
            <a:r>
              <a:rPr lang="da-DK" sz="1800" dirty="0">
                <a:latin typeface="Palatino Linotype" panose="02040502050505030304" pitchFamily="18" charset="0"/>
              </a:rPr>
              <a:t>, at klagers smerter kunne henføres til behandlingen under fødslen. </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Selskabet afviste dækning med henvisning til, at journalen fra fødsel ikke påviste, at der under fødslen var sket en pludselig initialpåvirkning, der kunne udgøre et ulykkestilfælde. Heller ikke dokumentation for hverken straks- eller brosymptomer.</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Også henvisning til undtagelse for ”lægelig behandling”</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99.330 (26/4/2023) – Pludselighed - Anfægtet</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29457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4801314"/>
          </a:xfrm>
          <a:prstGeom prst="rect">
            <a:avLst/>
          </a:prstGeom>
          <a:noFill/>
        </p:spPr>
        <p:txBody>
          <a:bodyPr wrap="square" rtlCol="0">
            <a:spAutoFit/>
          </a:bodyPr>
          <a:lstStyle/>
          <a:p>
            <a:endParaRPr lang="da-DK" sz="1800" b="1" u="sng" dirty="0">
              <a:latin typeface="Palatino Linotype" panose="02040502050505030304" pitchFamily="18" charset="0"/>
            </a:endParaRPr>
          </a:p>
          <a:p>
            <a:pPr lvl="0"/>
            <a:r>
              <a:rPr lang="da-DK" sz="1800" b="1" u="sng" dirty="0">
                <a:latin typeface="Palatino Linotype" panose="02040502050505030304" pitchFamily="18" charset="0"/>
              </a:rPr>
              <a:t>Ankenævnets afgørelse (flertallet):</a:t>
            </a:r>
          </a:p>
          <a:p>
            <a:pPr fontAlgn="base"/>
            <a:endParaRPr lang="da-DK" sz="1800" i="1" dirty="0">
              <a:latin typeface="Palatino Linotype" panose="02040502050505030304" pitchFamily="18" charset="0"/>
            </a:endParaRPr>
          </a:p>
          <a:p>
            <a:pPr fontAlgn="base"/>
            <a:r>
              <a:rPr lang="da-DK" sz="1800" i="1" dirty="0">
                <a:latin typeface="Palatino Linotype" panose="02040502050505030304" pitchFamily="18" charset="0"/>
              </a:rPr>
              <a:t>”Flertallet finder, at </a:t>
            </a:r>
            <a:r>
              <a:rPr lang="da-DK" sz="1800" i="1" dirty="0">
                <a:highlight>
                  <a:srgbClr val="FFFF00"/>
                </a:highlight>
                <a:latin typeface="Palatino Linotype" panose="02040502050505030304" pitchFamily="18" charset="0"/>
              </a:rPr>
              <a:t>klagerens haleben under fødslen blev udsat for et pludseligt, stort og relativt kortvarigt tryk</a:t>
            </a:r>
            <a:r>
              <a:rPr lang="da-DK" sz="1800" i="1" dirty="0">
                <a:latin typeface="Palatino Linotype" panose="02040502050505030304" pitchFamily="18" charset="0"/>
              </a:rPr>
              <a:t>, således at klageren under fødslen har været udsat for en pludselig hændelse (en initialpåvirkning). Flertallet finder, at klageren har sandsynliggjort, at hendes gener er forårsaget af fødslen. </a:t>
            </a:r>
          </a:p>
          <a:p>
            <a:pPr fontAlgn="base"/>
            <a:endParaRPr lang="da-DK" sz="1800" i="1" dirty="0">
              <a:latin typeface="Palatino Linotype" panose="02040502050505030304" pitchFamily="18" charset="0"/>
            </a:endParaRPr>
          </a:p>
          <a:p>
            <a:pPr lvl="0" fontAlgn="base"/>
            <a:r>
              <a:rPr lang="da-DK" sz="1800" i="1" dirty="0">
                <a:latin typeface="Palatino Linotype" panose="02040502050505030304" pitchFamily="18" charset="0"/>
              </a:rPr>
              <a:t>Flertallet har også vægt på, </a:t>
            </a:r>
            <a:r>
              <a:rPr lang="da-DK" sz="1800" i="1" dirty="0">
                <a:highlight>
                  <a:srgbClr val="FFFF00"/>
                </a:highlight>
                <a:latin typeface="Palatino Linotype" panose="02040502050505030304" pitchFamily="18" charset="0"/>
              </a:rPr>
              <a:t>at kroppen skal restituere efter en graviditet og fødsel</a:t>
            </a:r>
            <a:r>
              <a:rPr lang="da-DK" sz="1800" i="1" dirty="0">
                <a:latin typeface="Palatino Linotype" panose="02040502050505030304" pitchFamily="18" charset="0"/>
              </a:rPr>
              <a:t>, og at klagerens læge i journalnotat af 10/11 2022 har noteret, at "Forsikringen vil ikke godtage generne fra halebenet, fordi der ikke er skrevet noget om det i fødejournalen og fordi det ikke er nævnt i forbindelse med 8 ugers undersøgelsen. Her vil de fleste fortsat være ømme efter fødslen. Det patologiske er jo først når det fortsætter udover 3 mdr. som hos hende". </a:t>
            </a:r>
          </a:p>
          <a:p>
            <a:pPr lvl="0" fontAlgn="base"/>
            <a:endParaRPr lang="da-DK" sz="1800" i="1" dirty="0">
              <a:latin typeface="Palatino Linotype" panose="02040502050505030304" pitchFamily="18" charset="0"/>
            </a:endParaRPr>
          </a:p>
          <a:p>
            <a:pPr lvl="0" fontAlgn="base"/>
            <a:r>
              <a:rPr lang="da-DK" sz="1800" i="1" dirty="0">
                <a:latin typeface="Palatino Linotype" panose="02040502050505030304" pitchFamily="18" charset="0"/>
              </a:rPr>
              <a:t>Flertallet finder, at </a:t>
            </a:r>
            <a:r>
              <a:rPr lang="da-DK" sz="1800" i="1" dirty="0">
                <a:highlight>
                  <a:srgbClr val="FFFF00"/>
                </a:highlight>
                <a:latin typeface="Palatino Linotype" panose="02040502050505030304" pitchFamily="18" charset="0"/>
              </a:rPr>
              <a:t>forløsning ved håndgreb ikke kan betragtes som "lægelig behandling"</a:t>
            </a:r>
            <a:r>
              <a:rPr lang="da-DK" sz="1800" i="1" dirty="0">
                <a:latin typeface="Palatino Linotype" panose="02040502050505030304" pitchFamily="18" charset="0"/>
              </a:rPr>
              <a:t> i betingelsernes forstand.</a:t>
            </a:r>
          </a:p>
          <a:p>
            <a:pPr lvl="0" fontAlgn="base"/>
            <a:r>
              <a:rPr lang="da-DK" sz="1800" i="1" dirty="0">
                <a:latin typeface="Palatino Linotype" panose="02040502050505030304" pitchFamily="18" charset="0"/>
              </a:rPr>
              <a:t>2</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99.330 (26/4/2023) – Pludselighed - Anfægtet</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35845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3693319"/>
          </a:xfrm>
          <a:prstGeom prst="rect">
            <a:avLst/>
          </a:prstGeom>
          <a:noFill/>
        </p:spPr>
        <p:txBody>
          <a:bodyPr wrap="square" rtlCol="0">
            <a:spAutoFit/>
          </a:bodyPr>
          <a:lstStyle/>
          <a:p>
            <a:endParaRPr lang="da-DK" sz="1800" b="1" u="sng" dirty="0">
              <a:latin typeface="Palatino Linotype" panose="02040502050505030304" pitchFamily="18" charset="0"/>
            </a:endParaRPr>
          </a:p>
          <a:p>
            <a:r>
              <a:rPr lang="da-DK" sz="1800" b="1" u="sng" dirty="0">
                <a:latin typeface="Palatino Linotype" panose="02040502050505030304" pitchFamily="18" charset="0"/>
              </a:rPr>
              <a:t>Faktum:</a:t>
            </a:r>
          </a:p>
          <a:p>
            <a:pPr lvl="0"/>
            <a:endParaRPr lang="da-DK" sz="1800" b="1" u="sng" dirty="0">
              <a:latin typeface="Palatino Linotype" panose="02040502050505030304" pitchFamily="18" charset="0"/>
            </a:endParaRPr>
          </a:p>
          <a:p>
            <a:pPr fontAlgn="base"/>
            <a:r>
              <a:rPr lang="da-DK" sz="1800" dirty="0">
                <a:latin typeface="Palatino Linotype" panose="02040502050505030304" pitchFamily="18" charset="0"/>
              </a:rPr>
              <a:t>FT anmeldte, at hun havde pådraget sig </a:t>
            </a:r>
            <a:r>
              <a:rPr lang="da-DK" sz="1800" dirty="0" err="1">
                <a:latin typeface="Palatino Linotype" panose="02040502050505030304" pitchFamily="18" charset="0"/>
              </a:rPr>
              <a:t>rectocele</a:t>
            </a:r>
            <a:r>
              <a:rPr lang="da-DK" sz="1800" dirty="0">
                <a:latin typeface="Palatino Linotype" panose="02040502050505030304" pitchFamily="18" charset="0"/>
              </a:rPr>
              <a:t> grad 2 (skade på endetarmen) i forbindelse med fødsel. Hun havde ”kun” en 1. grads bristning (på de ydre dele af underlivet) og ikke bristning i skeden eller endetarmen. </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Selskabet afviser med henvisning til, at der ikke var bevis for pludselig hændelse. Den konkrete grad 1 bristning kunne ikke forklare hendes symptomer.</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Symptomerne kunne komme ved en længerevarende påvirkning af vævet i forbindelse med en fødsel af et stort barn, hvilket disponerer til </a:t>
            </a:r>
            <a:r>
              <a:rPr lang="da-DK" sz="1800" dirty="0" err="1">
                <a:latin typeface="Palatino Linotype" panose="02040502050505030304" pitchFamily="18" charset="0"/>
              </a:rPr>
              <a:t>rectocele</a:t>
            </a:r>
            <a:r>
              <a:rPr lang="da-DK" sz="1800" dirty="0">
                <a:latin typeface="Palatino Linotype" panose="02040502050505030304" pitchFamily="18" charset="0"/>
              </a:rPr>
              <a:t>, men dette er ikke pludselig hændelse. </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99.414 (7/6/2023) - Pludselighed</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180212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3970318"/>
          </a:xfrm>
          <a:prstGeom prst="rect">
            <a:avLst/>
          </a:prstGeom>
          <a:noFill/>
        </p:spPr>
        <p:txBody>
          <a:bodyPr wrap="square" rtlCol="0">
            <a:spAutoFit/>
          </a:bodyPr>
          <a:lstStyle/>
          <a:p>
            <a:endParaRPr lang="da-DK" sz="1800" b="1" u="sng" dirty="0">
              <a:latin typeface="Palatino Linotype" panose="02040502050505030304" pitchFamily="18" charset="0"/>
            </a:endParaRPr>
          </a:p>
          <a:p>
            <a:pPr lvl="0"/>
            <a:r>
              <a:rPr lang="da-DK" sz="1800" b="1" u="sng" dirty="0">
                <a:latin typeface="Palatino Linotype" panose="02040502050505030304" pitchFamily="18" charset="0"/>
              </a:rPr>
              <a:t>Ankenævnets afgørelse:</a:t>
            </a:r>
          </a:p>
          <a:p>
            <a:pPr lvl="0" fontAlgn="base"/>
            <a:endParaRPr lang="da-DK" sz="1800" dirty="0"/>
          </a:p>
          <a:p>
            <a:pPr fontAlgn="base"/>
            <a:r>
              <a:rPr lang="da-DK" sz="1800" i="1" dirty="0">
                <a:latin typeface="Palatino Linotype" panose="02040502050505030304" pitchFamily="18" charset="0"/>
              </a:rPr>
              <a:t>”Efter en gennemgang af sagen finder nævnet, at </a:t>
            </a:r>
            <a:r>
              <a:rPr lang="da-DK" sz="1800" i="1" dirty="0">
                <a:highlight>
                  <a:srgbClr val="FFFF00"/>
                </a:highlight>
                <a:latin typeface="Palatino Linotype" panose="02040502050505030304" pitchFamily="18" charset="0"/>
              </a:rPr>
              <a:t>klageren ikke har bevist, at hun under fødslen blev påført en skade som følge af en pludselig hændelse (en initialpåvirkning).</a:t>
            </a:r>
          </a:p>
          <a:p>
            <a:pPr fontAlgn="base"/>
            <a:endParaRPr lang="da-DK" sz="1800" i="1" dirty="0">
              <a:latin typeface="Palatino Linotype" panose="02040502050505030304" pitchFamily="18" charset="0"/>
            </a:endParaRPr>
          </a:p>
          <a:p>
            <a:pPr fontAlgn="base"/>
            <a:r>
              <a:rPr lang="da-DK" sz="1800" i="1" dirty="0">
                <a:latin typeface="Palatino Linotype" panose="02040502050505030304" pitchFamily="18" charset="0"/>
              </a:rPr>
              <a:t>Nævnet har blandt andet lagt vægt på, at </a:t>
            </a:r>
            <a:r>
              <a:rPr lang="da-DK" sz="1800" i="1" dirty="0">
                <a:highlight>
                  <a:srgbClr val="FFFF00"/>
                </a:highlight>
                <a:latin typeface="Palatino Linotype" panose="02040502050505030304" pitchFamily="18" charset="0"/>
              </a:rPr>
              <a:t>der ikke er tidsnære lægelige udsagn eller lignende, som understøtter klagerens udlægning.</a:t>
            </a:r>
            <a:r>
              <a:rPr lang="da-DK" sz="1800" i="1" dirty="0">
                <a:latin typeface="Palatino Linotype" panose="02040502050505030304" pitchFamily="18" charset="0"/>
              </a:rPr>
              <a:t> Tværtimod fremgår det af fødselsjournalen, at der var tale om en "ukompliceret ambulant fødsel". </a:t>
            </a:r>
          </a:p>
          <a:p>
            <a:pPr fontAlgn="base"/>
            <a:endParaRPr lang="da-DK" sz="1800" i="1" dirty="0">
              <a:latin typeface="Palatino Linotype" panose="02040502050505030304" pitchFamily="18" charset="0"/>
            </a:endParaRPr>
          </a:p>
          <a:p>
            <a:pPr fontAlgn="base"/>
            <a:r>
              <a:rPr lang="da-DK" sz="1800" i="1" dirty="0">
                <a:latin typeface="Palatino Linotype" panose="02040502050505030304" pitchFamily="18" charset="0"/>
              </a:rPr>
              <a:t>Nævnet har videre lagt vægt på, at der ikke er notering i fødselsjournalen om, at barnet roterede en hel omgang i fødselskanalen. Ved ankomsten til fødegangen kl. 02.15 var barnets rotation "</a:t>
            </a:r>
            <a:r>
              <a:rPr lang="da-DK" sz="1800" i="1" dirty="0" err="1">
                <a:latin typeface="Palatino Linotype" panose="02040502050505030304" pitchFamily="18" charset="0"/>
              </a:rPr>
              <a:t>Ant</a:t>
            </a:r>
            <a:r>
              <a:rPr lang="da-DK" sz="1800" i="1" dirty="0">
                <a:latin typeface="Palatino Linotype" panose="02040502050505030304" pitchFamily="18" charset="0"/>
              </a:rPr>
              <a:t> </a:t>
            </a:r>
            <a:r>
              <a:rPr lang="da-DK" sz="1800" i="1" dirty="0" err="1">
                <a:latin typeface="Palatino Linotype" panose="02040502050505030304" pitchFamily="18" charset="0"/>
              </a:rPr>
              <a:t>fonantelle</a:t>
            </a:r>
            <a:r>
              <a:rPr lang="da-DK" sz="1800" i="1" dirty="0">
                <a:latin typeface="Palatino Linotype" panose="02040502050505030304" pitchFamily="18" charset="0"/>
              </a:rPr>
              <a:t> </a:t>
            </a:r>
            <a:r>
              <a:rPr lang="da-DK" sz="1800" i="1" dirty="0" err="1">
                <a:latin typeface="Palatino Linotype" panose="02040502050505030304" pitchFamily="18" charset="0"/>
              </a:rPr>
              <a:t>kl</a:t>
            </a:r>
            <a:r>
              <a:rPr lang="da-DK" sz="1800" i="1" dirty="0">
                <a:latin typeface="Palatino Linotype" panose="02040502050505030304" pitchFamily="18" charset="0"/>
              </a:rPr>
              <a:t> 20", og barnet blev født kl. 04.37 "i en DOA" (regelmæssig baghovedstilling med ryggen vendende til højre). ”</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99.414 (7/6/2023) – Pludselighed</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888670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2862322"/>
          </a:xfrm>
          <a:prstGeom prst="rect">
            <a:avLst/>
          </a:prstGeom>
          <a:noFill/>
        </p:spPr>
        <p:txBody>
          <a:bodyPr wrap="square" rtlCol="0">
            <a:spAutoFit/>
          </a:bodyPr>
          <a:lstStyle/>
          <a:p>
            <a:endParaRPr lang="da-DK" sz="1800" b="1" u="sng" dirty="0">
              <a:latin typeface="Palatino Linotype" panose="02040502050505030304" pitchFamily="18" charset="0"/>
            </a:endParaRPr>
          </a:p>
          <a:p>
            <a:r>
              <a:rPr lang="da-DK" sz="1800" b="1" u="sng" dirty="0">
                <a:latin typeface="Palatino Linotype" panose="02040502050505030304" pitchFamily="18" charset="0"/>
              </a:rPr>
              <a:t>Faktum:</a:t>
            </a:r>
          </a:p>
          <a:p>
            <a:pPr lvl="0"/>
            <a:endParaRPr lang="da-DK" sz="1800" b="1" u="sng" dirty="0">
              <a:latin typeface="Palatino Linotype" panose="02040502050505030304" pitchFamily="18" charset="0"/>
            </a:endParaRPr>
          </a:p>
          <a:p>
            <a:pPr fontAlgn="base"/>
            <a:r>
              <a:rPr lang="da-DK" sz="1800" dirty="0">
                <a:latin typeface="Palatino Linotype" panose="02040502050505030304" pitchFamily="18" charset="0"/>
              </a:rPr>
              <a:t>FT anmeldte, efter 30 timers veer forløser et barn ved kejsersnit. Livmoderen har svært ved at trække sig sammen, hvorved hun mister 8 og 10 liter blod og bliver opereret 2 gange yderligere. Under 2. operation fjernes livmoderen. </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Selskabet afviser med henvisning til, at der ikke i forbindelse med fødslen indtrådte et ulykkestilfælde (pludselighed), og at et kejsersnit samt fjernelsen af livmoderen måtte anses som lægelig behandling (uden forbindelse til et ulykkestilfælde).</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100.198 (7/2/2024) – Pludselighed/lægelig </a:t>
            </a:r>
            <a:r>
              <a:rPr lang="da-DK" sz="2800" b="1" dirty="0" err="1">
                <a:solidFill>
                  <a:schemeClr val="accent1"/>
                </a:solidFill>
                <a:latin typeface="Palatino" pitchFamily="18" charset="0"/>
                <a:ea typeface="Interstate-Regular"/>
                <a:cs typeface="Interstate-Regular"/>
              </a:rPr>
              <a:t>beh</a:t>
            </a:r>
            <a:r>
              <a:rPr lang="da-DK" sz="2800" b="1" dirty="0">
                <a:solidFill>
                  <a:schemeClr val="accent1"/>
                </a:solidFill>
                <a:latin typeface="Palatino" pitchFamily="18" charset="0"/>
                <a:ea typeface="Interstate-Regular"/>
                <a:cs typeface="Interstate-Regular"/>
              </a:rPr>
              <a:t>.</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82085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A674580-BBB6-4536-B7DB-37557D4C2C6A}"/>
              </a:ext>
            </a:extLst>
          </p:cNvPr>
          <p:cNvPicPr>
            <a:picLocks noChangeAspect="1"/>
          </p:cNvPicPr>
          <p:nvPr/>
        </p:nvPicPr>
        <p:blipFill>
          <a:blip r:embed="rId3"/>
          <a:stretch>
            <a:fillRect/>
          </a:stretch>
        </p:blipFill>
        <p:spPr>
          <a:xfrm>
            <a:off x="0" y="0"/>
            <a:ext cx="9894675" cy="6858000"/>
          </a:xfrm>
          <a:prstGeom prst="rect">
            <a:avLst/>
          </a:prstGeom>
        </p:spPr>
      </p:pic>
      <p:sp>
        <p:nvSpPr>
          <p:cNvPr id="9" name="Text Box 2">
            <a:extLst>
              <a:ext uri="{FF2B5EF4-FFF2-40B4-BE49-F238E27FC236}">
                <a16:creationId xmlns:a16="http://schemas.microsoft.com/office/drawing/2014/main" id="{22E26E30-24A4-420F-9D9F-4BF68D8E601A}"/>
              </a:ext>
            </a:extLst>
          </p:cNvPr>
          <p:cNvSpPr txBox="1">
            <a:spLocks noChangeArrowheads="1"/>
          </p:cNvSpPr>
          <p:nvPr/>
        </p:nvSpPr>
        <p:spPr bwMode="auto">
          <a:xfrm>
            <a:off x="1948657" y="2813447"/>
            <a:ext cx="5997359" cy="553998"/>
          </a:xfrm>
          <a:prstGeom prst="rect">
            <a:avLst/>
          </a:prstGeom>
          <a:noFill/>
          <a:ln w="9525">
            <a:noFill/>
            <a:miter lim="800000"/>
            <a:headEnd/>
            <a:tailEnd/>
          </a:ln>
        </p:spPr>
        <p:txBody>
          <a:bodyPr wrap="square" lIns="0" tIns="0" rIns="0" bIns="0">
            <a:spAutoFit/>
          </a:bodyPr>
          <a:lstStyle/>
          <a:p>
            <a:pPr algn="ctr"/>
            <a:r>
              <a:rPr lang="da-DK" sz="3600" dirty="0">
                <a:solidFill>
                  <a:schemeClr val="bg2"/>
                </a:solidFill>
                <a:latin typeface="Palatino" pitchFamily="18" charset="0"/>
              </a:rPr>
              <a:t>1) Baggrund</a:t>
            </a:r>
            <a:endParaRPr lang="da-DK" sz="3600" dirty="0">
              <a:solidFill>
                <a:schemeClr val="bg2"/>
              </a:solidFill>
              <a:latin typeface="Palatino Linotype" panose="02040502050505030304" pitchFamily="18" charset="0"/>
            </a:endParaRPr>
          </a:p>
        </p:txBody>
      </p:sp>
      <p:pic>
        <p:nvPicPr>
          <p:cNvPr id="11" name="Billede 10" descr="Logo_type_k-neg.png">
            <a:extLst>
              <a:ext uri="{FF2B5EF4-FFF2-40B4-BE49-F238E27FC236}">
                <a16:creationId xmlns:a16="http://schemas.microsoft.com/office/drawing/2014/main" id="{5CFB0488-F492-4FC1-BBFC-0A81A011AA2D}"/>
              </a:ext>
            </a:extLst>
          </p:cNvPr>
          <p:cNvPicPr>
            <a:picLocks noChangeAspect="1"/>
          </p:cNvPicPr>
          <p:nvPr/>
        </p:nvPicPr>
        <p:blipFill>
          <a:blip r:embed="rId4"/>
          <a:stretch>
            <a:fillRect/>
          </a:stretch>
        </p:blipFill>
        <p:spPr>
          <a:xfrm>
            <a:off x="7506621" y="-323426"/>
            <a:ext cx="1801557" cy="1654386"/>
          </a:xfrm>
          <a:prstGeom prst="rect">
            <a:avLst/>
          </a:prstGeom>
        </p:spPr>
      </p:pic>
    </p:spTree>
    <p:extLst>
      <p:ext uri="{BB962C8B-B14F-4D97-AF65-F5344CB8AC3E}">
        <p14:creationId xmlns:p14="http://schemas.microsoft.com/office/powerpoint/2010/main" val="70509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3416320"/>
          </a:xfrm>
          <a:prstGeom prst="rect">
            <a:avLst/>
          </a:prstGeom>
          <a:noFill/>
        </p:spPr>
        <p:txBody>
          <a:bodyPr wrap="square" rtlCol="0">
            <a:spAutoFit/>
          </a:bodyPr>
          <a:lstStyle/>
          <a:p>
            <a:r>
              <a:rPr lang="da-DK" sz="1800" b="1" u="sng" dirty="0">
                <a:latin typeface="Palatino Linotype" panose="02040502050505030304" pitchFamily="18" charset="0"/>
              </a:rPr>
              <a:t>Ankenævnets afgørelse:</a:t>
            </a:r>
          </a:p>
          <a:p>
            <a:pPr lvl="0"/>
            <a:endParaRPr lang="da-DK" sz="1800" b="1" u="sng" dirty="0">
              <a:latin typeface="Palatino Linotype" panose="02040502050505030304" pitchFamily="18" charset="0"/>
            </a:endParaRPr>
          </a:p>
          <a:p>
            <a:pPr lvl="0"/>
            <a:r>
              <a:rPr lang="da-DK" sz="1800" i="1" dirty="0">
                <a:latin typeface="Palatino Linotype" panose="02040502050505030304" pitchFamily="18" charset="0"/>
              </a:rPr>
              <a:t>Efter en gennemgang af sagen må nævnet lægge til grund, at klagerens voldsomme blødning efter fødslen – som var årsag til, at livmoderen måtte fjernes – skyldtes, at hendes livmoder ikke som normalt efter en fødsel trak sig sammen og lukkede for de blodkar, hvor moderkagen havde siddet. Nævnet finder, at </a:t>
            </a:r>
            <a:r>
              <a:rPr lang="da-DK" sz="1800" i="1" dirty="0">
                <a:highlight>
                  <a:srgbClr val="FFFF00"/>
                </a:highlight>
                <a:latin typeface="Palatino Linotype" panose="02040502050505030304" pitchFamily="18" charset="0"/>
              </a:rPr>
              <a:t>selskabet ikke har bevist, at livmoderens manglende sammentrækning var en følge af kejsersnittet eller skyldtes sygdom</a:t>
            </a:r>
            <a:r>
              <a:rPr lang="da-DK" sz="1800" i="1" dirty="0">
                <a:latin typeface="Palatino Linotype" panose="02040502050505030304" pitchFamily="18" charset="0"/>
              </a:rPr>
              <a:t>. </a:t>
            </a:r>
          </a:p>
          <a:p>
            <a:pPr lvl="0"/>
            <a:endParaRPr lang="da-DK" sz="1800" i="1" dirty="0">
              <a:latin typeface="Palatino Linotype" panose="02040502050505030304" pitchFamily="18" charset="0"/>
            </a:endParaRPr>
          </a:p>
          <a:p>
            <a:pPr lvl="0"/>
            <a:r>
              <a:rPr lang="da-DK" sz="1800" i="1" dirty="0">
                <a:latin typeface="Palatino Linotype" panose="02040502050505030304" pitchFamily="18" charset="0"/>
              </a:rPr>
              <a:t>Nævnet finder, at </a:t>
            </a:r>
            <a:r>
              <a:rPr lang="da-DK" sz="1800" i="1" dirty="0">
                <a:highlight>
                  <a:srgbClr val="FFFF00"/>
                </a:highlight>
                <a:latin typeface="Palatino Linotype" panose="02040502050505030304" pitchFamily="18" charset="0"/>
              </a:rPr>
              <a:t>klageren ikke har bevist, at hun har været udsat for en pludselig hændelse </a:t>
            </a:r>
            <a:r>
              <a:rPr lang="da-DK" sz="1800" i="1" dirty="0">
                <a:latin typeface="Palatino Linotype" panose="02040502050505030304" pitchFamily="18" charset="0"/>
              </a:rPr>
              <a:t>(en initialpåvirkning), som er årsag til livmoderens manglende sammentrækning efter fødslen. Nævnet kan derfor ikke kritisere, at selskabet har afvist at yde dækning for varigt mén over ulykkesforsikringen.”</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100.198 (7/2/2024) – Pludselighed/lægelig </a:t>
            </a:r>
            <a:r>
              <a:rPr lang="da-DK" sz="2800" b="1" dirty="0" err="1">
                <a:solidFill>
                  <a:schemeClr val="accent1"/>
                </a:solidFill>
                <a:latin typeface="Palatino" pitchFamily="18" charset="0"/>
                <a:ea typeface="Interstate-Regular"/>
                <a:cs typeface="Interstate-Regular"/>
              </a:rPr>
              <a:t>beh</a:t>
            </a:r>
            <a:r>
              <a:rPr lang="da-DK" sz="2800" b="1" dirty="0">
                <a:solidFill>
                  <a:schemeClr val="accent1"/>
                </a:solidFill>
                <a:latin typeface="Palatino" pitchFamily="18" charset="0"/>
                <a:ea typeface="Interstate-Regular"/>
                <a:cs typeface="Interstate-Regular"/>
              </a:rPr>
              <a:t>.</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93133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3139321"/>
          </a:xfrm>
          <a:prstGeom prst="rect">
            <a:avLst/>
          </a:prstGeom>
          <a:noFill/>
        </p:spPr>
        <p:txBody>
          <a:bodyPr wrap="square" rtlCol="0">
            <a:spAutoFit/>
          </a:bodyPr>
          <a:lstStyle/>
          <a:p>
            <a:endParaRPr lang="da-DK" sz="1800" dirty="0">
              <a:latin typeface="Palatino Linotype" panose="02040502050505030304" pitchFamily="18" charset="0"/>
            </a:endParaRPr>
          </a:p>
          <a:p>
            <a:r>
              <a:rPr lang="da-DK" sz="1800" dirty="0">
                <a:latin typeface="Palatino Linotype" panose="02040502050505030304" pitchFamily="18" charset="0"/>
              </a:rPr>
              <a:t>FT blev kunstigt befrugtet, men fik fjernet æggeleder efter graviditet uden for livmoder. Selskabet afviste med manglende pludselighed og sygdom</a:t>
            </a:r>
          </a:p>
          <a:p>
            <a:endParaRPr lang="da-DK" sz="1800" dirty="0">
              <a:latin typeface="Palatino Linotype" panose="02040502050505030304" pitchFamily="18" charset="0"/>
            </a:endParaRPr>
          </a:p>
          <a:p>
            <a:r>
              <a:rPr lang="da-DK" sz="1800" b="1" u="sng" dirty="0">
                <a:latin typeface="Palatino Linotype" panose="02040502050505030304" pitchFamily="18" charset="0"/>
              </a:rPr>
              <a:t>Ankenævnets præmisser</a:t>
            </a:r>
          </a:p>
          <a:p>
            <a:endParaRPr lang="da-DK" sz="1800" i="1" dirty="0">
              <a:latin typeface="Palatino Linotype" panose="02040502050505030304" pitchFamily="18" charset="0"/>
            </a:endParaRPr>
          </a:p>
          <a:p>
            <a:r>
              <a:rPr lang="da-DK" sz="1800" i="1" dirty="0">
                <a:latin typeface="Palatino Linotype" panose="02040502050505030304" pitchFamily="18" charset="0"/>
              </a:rPr>
              <a:t>”Nævnet har blandt andet lagt vægt på, at bristningen af æggelederen ikke er forårsaget af en pludselig hændelse (initialpåvirkning). Bristningen er sket som følge af, at æggets gradvise vækst over uger har medført en tiltagende påvirkning af æggelederen.”</a:t>
            </a:r>
          </a:p>
          <a:p>
            <a:endParaRPr lang="da-DK" sz="1800" b="1" u="sng" dirty="0">
              <a:latin typeface="Palatino Linotype" panose="02040502050505030304" pitchFamily="18" charset="0"/>
            </a:endParaRPr>
          </a:p>
          <a:p>
            <a:r>
              <a:rPr lang="da-DK" sz="1800" dirty="0">
                <a:latin typeface="Palatino Linotype" panose="02040502050505030304" pitchFamily="18" charset="0"/>
              </a:rPr>
              <a:t>Ikke taget stilling til, om graviditet uden for livmoderen var sygdom (ikke pådømt).</a:t>
            </a:r>
          </a:p>
        </p:txBody>
      </p:sp>
      <p:sp>
        <p:nvSpPr>
          <p:cNvPr id="5" name="TextBox 16">
            <a:extLst>
              <a:ext uri="{FF2B5EF4-FFF2-40B4-BE49-F238E27FC236}">
                <a16:creationId xmlns:a16="http://schemas.microsoft.com/office/drawing/2014/main" id="{2EFCDD51-23A6-4FDE-B74D-1A111B475BEB}"/>
              </a:ext>
            </a:extLst>
          </p:cNvPr>
          <p:cNvSpPr txBox="1"/>
          <p:nvPr/>
        </p:nvSpPr>
        <p:spPr>
          <a:xfrm>
            <a:off x="865552" y="641060"/>
            <a:ext cx="8441918" cy="900951"/>
          </a:xfrm>
          <a:prstGeom prst="rect">
            <a:avLst/>
          </a:prstGeom>
          <a:noFill/>
        </p:spPr>
        <p:txBody>
          <a:bodyPr wrap="square" lIns="38799" tIns="19399" rIns="38799" bIns="19399" rtlCol="0">
            <a:spAutoFit/>
          </a:bodyPr>
          <a:lstStyle/>
          <a:p>
            <a:r>
              <a:rPr lang="da-DK" sz="2800" b="1" u="sng" dirty="0">
                <a:latin typeface="Palatino Linotype" panose="02040502050505030304" pitchFamily="18" charset="0"/>
              </a:rPr>
              <a:t>AK 101.350 (7/8/2024)  – Pludselighed</a:t>
            </a:r>
          </a:p>
          <a:p>
            <a:endParaRPr lang="da-DK" sz="2800" i="1" dirty="0">
              <a:latin typeface="Palatino Linotype" panose="02040502050505030304" pitchFamily="18" charset="0"/>
            </a:endParaRPr>
          </a:p>
        </p:txBody>
      </p:sp>
    </p:spTree>
    <p:extLst>
      <p:ext uri="{BB962C8B-B14F-4D97-AF65-F5344CB8AC3E}">
        <p14:creationId xmlns:p14="http://schemas.microsoft.com/office/powerpoint/2010/main" val="2671292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451693" y="1211855"/>
            <a:ext cx="9454308" cy="4247317"/>
          </a:xfrm>
          <a:prstGeom prst="rect">
            <a:avLst/>
          </a:prstGeom>
          <a:noFill/>
        </p:spPr>
        <p:txBody>
          <a:bodyPr wrap="square" rtlCol="0">
            <a:spAutoFit/>
          </a:bodyPr>
          <a:lstStyle/>
          <a:p>
            <a:r>
              <a:rPr lang="da-DK" sz="1800" dirty="0">
                <a:latin typeface="Palatino Linotype" panose="02040502050505030304" pitchFamily="18" charset="0"/>
              </a:rPr>
              <a:t>FT fik angst og depression efter et hårdt fødselsforløb , men fik fjernet æggeleder efter graviditet uden for livmoder. Selskabet afviste med manglende pludselighed og sygdom</a:t>
            </a:r>
          </a:p>
          <a:p>
            <a:endParaRPr lang="da-DK" sz="1800" dirty="0">
              <a:latin typeface="Palatino Linotype" panose="02040502050505030304" pitchFamily="18" charset="0"/>
            </a:endParaRPr>
          </a:p>
          <a:p>
            <a:r>
              <a:rPr lang="da-DK" sz="1800" b="1" u="sng" dirty="0">
                <a:latin typeface="Palatino Linotype" panose="02040502050505030304" pitchFamily="18" charset="0"/>
              </a:rPr>
              <a:t>Ankenævnets præmisser</a:t>
            </a:r>
          </a:p>
          <a:p>
            <a:endParaRPr lang="da-DK" sz="1800" dirty="0">
              <a:latin typeface="Palatino Linotype" panose="02040502050505030304" pitchFamily="18" charset="0"/>
            </a:endParaRPr>
          </a:p>
          <a:p>
            <a:r>
              <a:rPr lang="da-DK" sz="1800" i="1" dirty="0">
                <a:latin typeface="Palatino Linotype" panose="02040502050505030304" pitchFamily="18" charset="0"/>
              </a:rPr>
              <a:t>”Nævnet finder efter en gennemgang af sagen, at klageren ikke har bevist, at hun har været udsat for en pludselig hændelse (en initialpåvirkning) som er årsag til klagerens angst og stresssymptomer. Nævnet bemærker, at det ikke er en tilstrækkelig betingelse for dækning under en ulykkesforsikring, at et begivenhedsforløb – her en fødsel – forløber på en måde, som afviger fra det forventelige og har negative følger for den forsikrede. Nævnet kan derfor ikke kritisere selskabets afvisning af dækning af klagerens psykiske gener. </a:t>
            </a:r>
          </a:p>
          <a:p>
            <a:r>
              <a:rPr lang="da-DK" sz="1800" i="1" dirty="0">
                <a:latin typeface="Palatino Linotype" panose="02040502050505030304" pitchFamily="18" charset="0"/>
              </a:rPr>
              <a:t>Nævnet har blandt andet lagt vægt på, at klageren fik veer omkring kl. 20.45, og at hun fødte kl. 23.11. Tidsforløbet for fødslen på 2½ time udgør ikke en pludselig hændelse. Nævnet har videre lagt vægt på, at klagerens styrtblødning efter fødslen skyldtes restvæv fra moderkagen og ikke en pludselig hændelse.”</a:t>
            </a:r>
            <a:endParaRPr lang="da-DK" sz="1800" b="1" u="sng" dirty="0">
              <a:latin typeface="Palatino Linotype" panose="02040502050505030304" pitchFamily="18" charset="0"/>
            </a:endParaRPr>
          </a:p>
        </p:txBody>
      </p:sp>
      <p:sp>
        <p:nvSpPr>
          <p:cNvPr id="5" name="TextBox 16">
            <a:extLst>
              <a:ext uri="{FF2B5EF4-FFF2-40B4-BE49-F238E27FC236}">
                <a16:creationId xmlns:a16="http://schemas.microsoft.com/office/drawing/2014/main" id="{2EFCDD51-23A6-4FDE-B74D-1A111B475BEB}"/>
              </a:ext>
            </a:extLst>
          </p:cNvPr>
          <p:cNvSpPr txBox="1"/>
          <p:nvPr/>
        </p:nvSpPr>
        <p:spPr>
          <a:xfrm>
            <a:off x="865552" y="641060"/>
            <a:ext cx="8441918" cy="470064"/>
          </a:xfrm>
          <a:prstGeom prst="rect">
            <a:avLst/>
          </a:prstGeom>
          <a:noFill/>
        </p:spPr>
        <p:txBody>
          <a:bodyPr wrap="square" lIns="38799" tIns="19399" rIns="38799" bIns="19399" rtlCol="0">
            <a:spAutoFit/>
          </a:bodyPr>
          <a:lstStyle/>
          <a:p>
            <a:r>
              <a:rPr lang="da-DK" sz="2800" b="1" u="sng" dirty="0">
                <a:latin typeface="Palatino Linotype" panose="02040502050505030304" pitchFamily="18" charset="0"/>
              </a:rPr>
              <a:t>AK 99.374 (12/6/2024)  – Pludselighed</a:t>
            </a:r>
          </a:p>
        </p:txBody>
      </p:sp>
    </p:spTree>
    <p:extLst>
      <p:ext uri="{BB962C8B-B14F-4D97-AF65-F5344CB8AC3E}">
        <p14:creationId xmlns:p14="http://schemas.microsoft.com/office/powerpoint/2010/main" val="2910043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3046988"/>
          </a:xfrm>
          <a:prstGeom prst="rect">
            <a:avLst/>
          </a:prstGeom>
          <a:noFill/>
        </p:spPr>
        <p:txBody>
          <a:bodyPr wrap="square" rtlCol="0">
            <a:spAutoFit/>
          </a:bodyPr>
          <a:lstStyle/>
          <a:p>
            <a:endParaRPr lang="da-DK" dirty="0"/>
          </a:p>
          <a:p>
            <a:r>
              <a:rPr lang="da-DK" sz="1800" dirty="0">
                <a:latin typeface="Palatino Linotype" panose="02040502050505030304" pitchFamily="18" charset="0"/>
              </a:rPr>
              <a:t>Kejsersnit foretaget pga. pulsfald hos barn under fødslen (mulig manglende ilt). Det var ikke bevist en initial påvirkning som årsag til pulsfaldet hos barnet, som kunne have flere årsager, hvorfor iltfaldet tillige - ud fra et medicinsk synspunkt - var at sidestille med sygdom. </a:t>
            </a:r>
          </a:p>
          <a:p>
            <a:endParaRPr lang="da-DK" dirty="0"/>
          </a:p>
          <a:p>
            <a:r>
              <a:rPr lang="da-DK" sz="1800" b="1" u="sng" dirty="0">
                <a:latin typeface="Palatino Linotype" panose="02040502050505030304" pitchFamily="18" charset="0"/>
              </a:rPr>
              <a:t>Ankenævnets præmisser:</a:t>
            </a:r>
          </a:p>
          <a:p>
            <a:r>
              <a:rPr lang="da-DK" sz="1800" i="1" dirty="0">
                <a:latin typeface="Palatino Linotype" panose="02040502050505030304" pitchFamily="18" charset="0"/>
              </a:rPr>
              <a:t>Der ikke er oplysninger i journalen, der underbygger, at det var klagerens pludselige kropsreaktion, som påvirkede barnets hjerterytme. Nævnet bemærker, at bradykardien hos barnet kan have flere årsager, eksempelvis relativ iltmangel over tid, som kan skyldes eksempelvis </a:t>
            </a:r>
            <a:r>
              <a:rPr lang="da-DK" sz="1800" i="1" dirty="0" err="1">
                <a:latin typeface="Palatino Linotype" panose="02040502050505030304" pitchFamily="18" charset="0"/>
              </a:rPr>
              <a:t>afklemning</a:t>
            </a:r>
            <a:r>
              <a:rPr lang="da-DK" sz="1800" i="1" dirty="0">
                <a:latin typeface="Palatino Linotype" panose="02040502050505030304" pitchFamily="18" charset="0"/>
              </a:rPr>
              <a:t> af navlesnoren over længere tid eller prolaps af navlesnor</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101.038 (21/8/24) – Pludselighed (og </a:t>
            </a:r>
            <a:r>
              <a:rPr lang="da-DK" sz="2800" b="1" dirty="0" err="1">
                <a:solidFill>
                  <a:schemeClr val="accent1"/>
                </a:solidFill>
                <a:latin typeface="Palatino" pitchFamily="18" charset="0"/>
                <a:ea typeface="Interstate-Regular"/>
                <a:cs typeface="Interstate-Regular"/>
              </a:rPr>
              <a:t>lægebeh</a:t>
            </a:r>
            <a:r>
              <a:rPr lang="da-DK" sz="2800" b="1" dirty="0">
                <a:solidFill>
                  <a:schemeClr val="accent1"/>
                </a:solidFill>
                <a:latin typeface="Palatino" pitchFamily="18" charset="0"/>
                <a:ea typeface="Interstate-Regular"/>
                <a:cs typeface="Interstate-Regular"/>
              </a:rPr>
              <a:t>.)</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588852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4201150"/>
          </a:xfrm>
          <a:prstGeom prst="rect">
            <a:avLst/>
          </a:prstGeom>
          <a:noFill/>
        </p:spPr>
        <p:txBody>
          <a:bodyPr wrap="square" rtlCol="0">
            <a:spAutoFit/>
          </a:bodyPr>
          <a:lstStyle/>
          <a:p>
            <a:r>
              <a:rPr lang="da-DK" sz="1800" dirty="0">
                <a:latin typeface="Palatino Linotype" panose="02040502050505030304" pitchFamily="18" charset="0"/>
              </a:rPr>
              <a:t>Knæskade hævdedes af FT opstået pga. fødsel med følgende forklaring: </a:t>
            </a:r>
          </a:p>
          <a:p>
            <a:endParaRPr lang="da-DK" dirty="0"/>
          </a:p>
          <a:p>
            <a:r>
              <a:rPr lang="da-DK" sz="1800" i="1" dirty="0">
                <a:latin typeface="Palatino Linotype" panose="02040502050505030304" pitchFamily="18" charset="0"/>
              </a:rPr>
              <a:t>”Jeg skulle under min fødsel den 13.06.2021 lægge på en bestemt måde for at skåne min ret skrøbelige ryg så meget som muligt. Jeg havde pga. min ryg også fået </a:t>
            </a:r>
            <a:r>
              <a:rPr lang="da-DK" sz="1800" i="1" dirty="0" err="1">
                <a:latin typeface="Palatino Linotype" panose="02040502050505030304" pitchFamily="18" charset="0"/>
              </a:rPr>
              <a:t>epiduralblokaden</a:t>
            </a:r>
            <a:r>
              <a:rPr lang="da-DK" sz="1800" i="1" dirty="0">
                <a:latin typeface="Palatino Linotype" panose="02040502050505030304" pitchFamily="18" charset="0"/>
              </a:rPr>
              <a:t>. Jeg skulle derfor ligge halvt på siden, halvt på ryggen samtidig med jeg skulle have min ben i de her bøjler. Under pres skulle sygeplejersken presse imod og får presset skævt på mit ben i stedet for lige”</a:t>
            </a:r>
          </a:p>
          <a:p>
            <a:endParaRPr lang="da-DK" sz="1800" i="1" dirty="0">
              <a:latin typeface="Palatino Linotype" panose="02040502050505030304" pitchFamily="18" charset="0"/>
            </a:endParaRPr>
          </a:p>
          <a:p>
            <a:r>
              <a:rPr lang="da-DK" sz="1800" b="1" u="sng" dirty="0">
                <a:latin typeface="Palatino Linotype" panose="02040502050505030304" pitchFamily="18" charset="0"/>
              </a:rPr>
              <a:t>Ankenævnets præmisser:</a:t>
            </a:r>
          </a:p>
          <a:p>
            <a:r>
              <a:rPr lang="da-DK" sz="1800" i="1" dirty="0">
                <a:latin typeface="Palatino Linotype" panose="02040502050505030304" pitchFamily="18" charset="0"/>
              </a:rPr>
              <a:t>”Nævnet har bl.a. lagt vægt på, at der ved MR-skanning og operation blev fundet slidgigt i venstre knæ. Nævnet bemærker, at klageren i februar og marts 2020 kontaktede lægen grundet smerter i knæene, og at det fremgår af journalen, at der er "ingen traumer eller vrid - Nævnet har også lagt vægt på at AES har vurderet, at hændelsen ikke er egnet til at medføre en påvirkning, som kan give varige gener i et rask knæ, og at klagerens gener i venstre knæ med overvejende sandsynlighed kan henføres til de forud bestående gener.”</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101. 511 (9/10/24) – Pludselighed</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951318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A674580-BBB6-4536-B7DB-37557D4C2C6A}"/>
              </a:ext>
            </a:extLst>
          </p:cNvPr>
          <p:cNvPicPr>
            <a:picLocks noChangeAspect="1"/>
          </p:cNvPicPr>
          <p:nvPr/>
        </p:nvPicPr>
        <p:blipFill>
          <a:blip r:embed="rId3"/>
          <a:stretch>
            <a:fillRect/>
          </a:stretch>
        </p:blipFill>
        <p:spPr>
          <a:xfrm>
            <a:off x="0" y="0"/>
            <a:ext cx="9894675" cy="6858000"/>
          </a:xfrm>
          <a:prstGeom prst="rect">
            <a:avLst/>
          </a:prstGeom>
        </p:spPr>
      </p:pic>
      <p:sp>
        <p:nvSpPr>
          <p:cNvPr id="9" name="Text Box 2">
            <a:extLst>
              <a:ext uri="{FF2B5EF4-FFF2-40B4-BE49-F238E27FC236}">
                <a16:creationId xmlns:a16="http://schemas.microsoft.com/office/drawing/2014/main" id="{22E26E30-24A4-420F-9D9F-4BF68D8E601A}"/>
              </a:ext>
            </a:extLst>
          </p:cNvPr>
          <p:cNvSpPr txBox="1">
            <a:spLocks noChangeArrowheads="1"/>
          </p:cNvSpPr>
          <p:nvPr/>
        </p:nvSpPr>
        <p:spPr bwMode="auto">
          <a:xfrm>
            <a:off x="11325" y="2813447"/>
            <a:ext cx="9883350" cy="1231106"/>
          </a:xfrm>
          <a:prstGeom prst="rect">
            <a:avLst/>
          </a:prstGeom>
          <a:noFill/>
          <a:ln w="9525">
            <a:noFill/>
            <a:miter lim="800000"/>
            <a:headEnd/>
            <a:tailEnd/>
          </a:ln>
        </p:spPr>
        <p:txBody>
          <a:bodyPr wrap="square" lIns="0" tIns="0" rIns="0" bIns="0">
            <a:spAutoFit/>
          </a:bodyPr>
          <a:lstStyle/>
          <a:p>
            <a:pPr algn="ctr"/>
            <a:r>
              <a:rPr lang="da-DK" sz="4000" dirty="0">
                <a:solidFill>
                  <a:schemeClr val="bg2"/>
                </a:solidFill>
                <a:latin typeface="Palatino" pitchFamily="18" charset="0"/>
              </a:rPr>
              <a:t>4) Undtagelser for sygdom og lægelig behandling</a:t>
            </a:r>
            <a:endParaRPr lang="da-DK" sz="4000" dirty="0">
              <a:solidFill>
                <a:schemeClr val="bg2"/>
              </a:solidFill>
              <a:latin typeface="Palatino Linotype" panose="02040502050505030304" pitchFamily="18" charset="0"/>
            </a:endParaRPr>
          </a:p>
        </p:txBody>
      </p:sp>
      <p:pic>
        <p:nvPicPr>
          <p:cNvPr id="11" name="Billede 10" descr="Logo_type_k-neg.png">
            <a:extLst>
              <a:ext uri="{FF2B5EF4-FFF2-40B4-BE49-F238E27FC236}">
                <a16:creationId xmlns:a16="http://schemas.microsoft.com/office/drawing/2014/main" id="{5CFB0488-F492-4FC1-BBFC-0A81A011AA2D}"/>
              </a:ext>
            </a:extLst>
          </p:cNvPr>
          <p:cNvPicPr>
            <a:picLocks noChangeAspect="1"/>
          </p:cNvPicPr>
          <p:nvPr/>
        </p:nvPicPr>
        <p:blipFill>
          <a:blip r:embed="rId4"/>
          <a:stretch>
            <a:fillRect/>
          </a:stretch>
        </p:blipFill>
        <p:spPr>
          <a:xfrm>
            <a:off x="7506621" y="-323426"/>
            <a:ext cx="1801557" cy="1654386"/>
          </a:xfrm>
          <a:prstGeom prst="rect">
            <a:avLst/>
          </a:prstGeom>
        </p:spPr>
      </p:pic>
    </p:spTree>
    <p:extLst>
      <p:ext uri="{BB962C8B-B14F-4D97-AF65-F5344CB8AC3E}">
        <p14:creationId xmlns:p14="http://schemas.microsoft.com/office/powerpoint/2010/main" val="902918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074080" cy="423898"/>
          </a:xfrm>
          <a:prstGeom prst="rect">
            <a:avLst/>
          </a:prstGeom>
          <a:noFill/>
        </p:spPr>
        <p:txBody>
          <a:bodyPr wrap="square" lIns="38799" tIns="19399" rIns="38799" bIns="19399" rtlCol="0">
            <a:spAutoFit/>
          </a:bodyPr>
          <a:lstStyle/>
          <a:p>
            <a:r>
              <a:rPr lang="en-GB" sz="2500" b="1" dirty="0" err="1">
                <a:solidFill>
                  <a:schemeClr val="accent1"/>
                </a:solidFill>
                <a:latin typeface="Palatino" pitchFamily="18" charset="0"/>
              </a:rPr>
              <a:t>Undtagelse</a:t>
            </a:r>
            <a:r>
              <a:rPr lang="en-GB" sz="2500" b="1" dirty="0">
                <a:solidFill>
                  <a:schemeClr val="accent1"/>
                </a:solidFill>
                <a:latin typeface="Palatino" pitchFamily="18" charset="0"/>
              </a:rPr>
              <a:t> for </a:t>
            </a:r>
            <a:r>
              <a:rPr lang="en-GB" sz="2500" b="1" dirty="0" err="1">
                <a:solidFill>
                  <a:schemeClr val="accent1"/>
                </a:solidFill>
                <a:latin typeface="Palatino" pitchFamily="18" charset="0"/>
              </a:rPr>
              <a:t>lægelig</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behandling</a:t>
            </a:r>
            <a:endParaRPr lang="en-GB" sz="2800" dirty="0">
              <a:latin typeface="Palatino"/>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6" name="Rektangel 5">
            <a:extLst>
              <a:ext uri="{FF2B5EF4-FFF2-40B4-BE49-F238E27FC236}">
                <a16:creationId xmlns:a16="http://schemas.microsoft.com/office/drawing/2014/main" id="{6914D602-2B93-4A75-96B7-225397A0FA3F}"/>
              </a:ext>
            </a:extLst>
          </p:cNvPr>
          <p:cNvSpPr/>
          <p:nvPr/>
        </p:nvSpPr>
        <p:spPr>
          <a:xfrm>
            <a:off x="667247" y="1241330"/>
            <a:ext cx="8283805" cy="4401205"/>
          </a:xfrm>
          <a:prstGeom prst="rect">
            <a:avLst/>
          </a:prstGeom>
        </p:spPr>
        <p:txBody>
          <a:bodyPr wrap="square">
            <a:spAutoFit/>
          </a:bodyPr>
          <a:lstStyle/>
          <a:p>
            <a:pPr defTabSz="659440">
              <a:tabLst>
                <a:tab pos="583238" algn="l"/>
              </a:tabLst>
            </a:pPr>
            <a:endParaRPr lang="en-GB" sz="2000" dirty="0">
              <a:latin typeface="Palatino"/>
            </a:endParaRPr>
          </a:p>
          <a:p>
            <a:pPr defTabSz="659440">
              <a:tabLst>
                <a:tab pos="583238" algn="l"/>
              </a:tabLst>
            </a:pPr>
            <a:r>
              <a:rPr lang="en-GB" sz="2000" dirty="0" err="1">
                <a:latin typeface="Palatino"/>
              </a:rPr>
              <a:t>Anvendelse</a:t>
            </a:r>
            <a:r>
              <a:rPr lang="en-GB" sz="2000" dirty="0">
                <a:latin typeface="Palatino"/>
              </a:rPr>
              <a:t> </a:t>
            </a:r>
            <a:r>
              <a:rPr lang="en-GB" sz="2000" dirty="0" err="1">
                <a:latin typeface="Palatino"/>
              </a:rPr>
              <a:t>af</a:t>
            </a:r>
            <a:r>
              <a:rPr lang="en-GB" sz="2000" dirty="0">
                <a:latin typeface="Palatino"/>
              </a:rPr>
              <a:t> cup, </a:t>
            </a:r>
            <a:r>
              <a:rPr lang="en-GB" sz="2000" dirty="0" err="1">
                <a:latin typeface="Palatino"/>
              </a:rPr>
              <a:t>kejsersnit</a:t>
            </a:r>
            <a:r>
              <a:rPr lang="en-GB" sz="2000" dirty="0">
                <a:latin typeface="Palatino"/>
              </a:rPr>
              <a:t>, </a:t>
            </a:r>
            <a:r>
              <a:rPr lang="en-GB" sz="2000" dirty="0" err="1">
                <a:latin typeface="Palatino"/>
              </a:rPr>
              <a:t>epiduralblokade</a:t>
            </a:r>
            <a:r>
              <a:rPr lang="en-GB" sz="2000" dirty="0">
                <a:latin typeface="Palatino"/>
              </a:rPr>
              <a:t> </a:t>
            </a:r>
            <a:r>
              <a:rPr lang="en-GB" sz="2000" dirty="0" err="1">
                <a:latin typeface="Palatino"/>
              </a:rPr>
              <a:t>må</a:t>
            </a:r>
            <a:r>
              <a:rPr lang="en-GB" sz="2000" dirty="0">
                <a:latin typeface="Palatino"/>
              </a:rPr>
              <a:t> </a:t>
            </a:r>
            <a:r>
              <a:rPr lang="en-GB" sz="2000" dirty="0" err="1">
                <a:latin typeface="Palatino"/>
              </a:rPr>
              <a:t>anses</a:t>
            </a:r>
            <a:r>
              <a:rPr lang="en-GB" sz="2000" dirty="0">
                <a:latin typeface="Palatino"/>
              </a:rPr>
              <a:t> for </a:t>
            </a:r>
            <a:r>
              <a:rPr lang="en-GB" sz="2000" dirty="0" err="1">
                <a:latin typeface="Palatino"/>
              </a:rPr>
              <a:t>lægelig</a:t>
            </a:r>
            <a:r>
              <a:rPr lang="en-GB" sz="2000" dirty="0">
                <a:latin typeface="Palatino"/>
              </a:rPr>
              <a:t> </a:t>
            </a:r>
            <a:r>
              <a:rPr lang="en-GB" sz="2000" dirty="0" err="1">
                <a:latin typeface="Palatino"/>
              </a:rPr>
              <a:t>behandling</a:t>
            </a:r>
            <a:r>
              <a:rPr lang="en-GB" sz="2000" dirty="0">
                <a:latin typeface="Palatino"/>
              </a:rPr>
              <a:t> </a:t>
            </a:r>
            <a:r>
              <a:rPr lang="en-GB" sz="2000" dirty="0" err="1">
                <a:latin typeface="Palatino"/>
              </a:rPr>
              <a:t>i</a:t>
            </a:r>
            <a:r>
              <a:rPr lang="en-GB" sz="2000" dirty="0">
                <a:latin typeface="Palatino"/>
              </a:rPr>
              <a:t> </a:t>
            </a:r>
            <a:r>
              <a:rPr lang="en-GB" sz="2000" dirty="0" err="1">
                <a:latin typeface="Palatino"/>
              </a:rPr>
              <a:t>forsikringsbetingelsernes</a:t>
            </a:r>
            <a:r>
              <a:rPr lang="en-GB" sz="2000" dirty="0">
                <a:latin typeface="Palatino"/>
              </a:rPr>
              <a:t> </a:t>
            </a:r>
            <a:r>
              <a:rPr lang="en-GB" sz="2000" dirty="0" err="1">
                <a:latin typeface="Palatino"/>
              </a:rPr>
              <a:t>forstand</a:t>
            </a:r>
            <a:r>
              <a:rPr lang="en-GB" sz="2000" dirty="0">
                <a:latin typeface="Palatino"/>
              </a:rPr>
              <a:t>, </a:t>
            </a:r>
            <a:r>
              <a:rPr lang="en-GB" sz="2000" dirty="0" err="1">
                <a:latin typeface="Palatino"/>
              </a:rPr>
              <a:t>jf</a:t>
            </a:r>
            <a:r>
              <a:rPr lang="en-GB" sz="2000" dirty="0">
                <a:latin typeface="Palatino"/>
              </a:rPr>
              <a:t>. AFF </a:t>
            </a:r>
            <a:r>
              <a:rPr lang="en-GB" sz="2000" dirty="0" err="1">
                <a:latin typeface="Palatino"/>
              </a:rPr>
              <a:t>praksis</a:t>
            </a:r>
            <a:r>
              <a:rPr lang="en-GB" sz="2000" dirty="0">
                <a:latin typeface="Palatino"/>
              </a:rPr>
              <a:t>. </a:t>
            </a:r>
          </a:p>
          <a:p>
            <a:pPr defTabSz="659440">
              <a:tabLst>
                <a:tab pos="583238" algn="l"/>
              </a:tabLst>
            </a:pPr>
            <a:endParaRPr lang="en-GB" sz="2000" dirty="0">
              <a:latin typeface="Palatino"/>
            </a:endParaRPr>
          </a:p>
          <a:p>
            <a:pPr defTabSz="659440">
              <a:tabLst>
                <a:tab pos="583238" algn="l"/>
              </a:tabLst>
            </a:pPr>
            <a:r>
              <a:rPr lang="en-GB" sz="2000" dirty="0" err="1">
                <a:latin typeface="Palatino"/>
              </a:rPr>
              <a:t>Tvivlsomt</a:t>
            </a:r>
            <a:r>
              <a:rPr lang="en-GB" sz="2000" dirty="0">
                <a:latin typeface="Palatino"/>
              </a:rPr>
              <a:t> om </a:t>
            </a:r>
            <a:r>
              <a:rPr lang="en-GB" sz="2000" dirty="0" err="1">
                <a:latin typeface="Palatino"/>
              </a:rPr>
              <a:t>skade</a:t>
            </a:r>
            <a:r>
              <a:rPr lang="en-GB" sz="2000" dirty="0">
                <a:latin typeface="Palatino"/>
              </a:rPr>
              <a:t> </a:t>
            </a:r>
            <a:r>
              <a:rPr lang="en-GB" sz="2000" dirty="0" err="1">
                <a:latin typeface="Palatino"/>
              </a:rPr>
              <a:t>ved</a:t>
            </a:r>
            <a:r>
              <a:rPr lang="en-GB" sz="2000" dirty="0">
                <a:latin typeface="Palatino"/>
              </a:rPr>
              <a:t> “</a:t>
            </a:r>
            <a:r>
              <a:rPr lang="en-GB" sz="2000" dirty="0" err="1">
                <a:latin typeface="Palatino"/>
              </a:rPr>
              <a:t>manuel</a:t>
            </a:r>
            <a:r>
              <a:rPr lang="en-GB" sz="2000" dirty="0">
                <a:latin typeface="Palatino"/>
              </a:rPr>
              <a:t> </a:t>
            </a:r>
            <a:r>
              <a:rPr lang="en-GB" sz="2000" dirty="0" err="1">
                <a:latin typeface="Palatino"/>
              </a:rPr>
              <a:t>behandling</a:t>
            </a:r>
            <a:r>
              <a:rPr lang="en-GB" sz="2000" dirty="0">
                <a:latin typeface="Palatino"/>
              </a:rPr>
              <a:t>” </a:t>
            </a:r>
            <a:r>
              <a:rPr lang="en-GB" sz="2000" dirty="0" err="1">
                <a:latin typeface="Palatino"/>
              </a:rPr>
              <a:t>såsom</a:t>
            </a:r>
            <a:r>
              <a:rPr lang="en-GB" sz="2000" dirty="0">
                <a:latin typeface="Palatino"/>
              </a:rPr>
              <a:t> at </a:t>
            </a:r>
            <a:r>
              <a:rPr lang="en-GB" sz="2000" dirty="0" err="1">
                <a:latin typeface="Palatino"/>
              </a:rPr>
              <a:t>søge</a:t>
            </a:r>
            <a:r>
              <a:rPr lang="en-GB" sz="2000" dirty="0">
                <a:latin typeface="Palatino"/>
              </a:rPr>
              <a:t> at </a:t>
            </a:r>
            <a:r>
              <a:rPr lang="en-GB" sz="2000" dirty="0" err="1">
                <a:latin typeface="Palatino"/>
              </a:rPr>
              <a:t>vende</a:t>
            </a:r>
            <a:r>
              <a:rPr lang="en-GB" sz="2000" dirty="0">
                <a:latin typeface="Palatino"/>
              </a:rPr>
              <a:t> et barn, der ligger </a:t>
            </a:r>
            <a:r>
              <a:rPr lang="en-GB" sz="2000" dirty="0" err="1">
                <a:latin typeface="Palatino"/>
              </a:rPr>
              <a:t>forkert</a:t>
            </a:r>
            <a:r>
              <a:rPr lang="en-GB" sz="2000" dirty="0">
                <a:latin typeface="Palatino"/>
              </a:rPr>
              <a:t>, </a:t>
            </a:r>
            <a:r>
              <a:rPr lang="en-GB" sz="2000" dirty="0" err="1">
                <a:latin typeface="Palatino"/>
              </a:rPr>
              <a:t>anses</a:t>
            </a:r>
            <a:r>
              <a:rPr lang="en-GB" sz="2000" dirty="0">
                <a:latin typeface="Palatino"/>
              </a:rPr>
              <a:t> </a:t>
            </a:r>
            <a:r>
              <a:rPr lang="en-GB" sz="2000" dirty="0" err="1">
                <a:latin typeface="Palatino"/>
              </a:rPr>
              <a:t>som</a:t>
            </a:r>
            <a:r>
              <a:rPr lang="en-GB" sz="2000" dirty="0">
                <a:latin typeface="Palatino"/>
              </a:rPr>
              <a:t> </a:t>
            </a:r>
            <a:r>
              <a:rPr lang="en-GB" sz="2000" dirty="0" err="1">
                <a:latin typeface="Palatino"/>
              </a:rPr>
              <a:t>lægelig</a:t>
            </a:r>
            <a:r>
              <a:rPr lang="en-GB" sz="2000" dirty="0">
                <a:latin typeface="Palatino"/>
              </a:rPr>
              <a:t> </a:t>
            </a:r>
            <a:r>
              <a:rPr lang="en-GB" sz="2000" dirty="0" err="1">
                <a:latin typeface="Palatino"/>
              </a:rPr>
              <a:t>behandling</a:t>
            </a:r>
            <a:r>
              <a:rPr lang="en-GB" sz="2000" dirty="0">
                <a:latin typeface="Palatino"/>
              </a:rPr>
              <a:t> (AK 99.330)</a:t>
            </a:r>
          </a:p>
          <a:p>
            <a:pPr defTabSz="659440">
              <a:tabLst>
                <a:tab pos="583238" algn="l"/>
              </a:tabLst>
            </a:pPr>
            <a:endParaRPr lang="en-GB" sz="2000" dirty="0">
              <a:latin typeface="Palatino"/>
            </a:endParaRPr>
          </a:p>
          <a:p>
            <a:pPr defTabSz="659440">
              <a:tabLst>
                <a:tab pos="583238" algn="l"/>
              </a:tabLst>
            </a:pPr>
            <a:r>
              <a:rPr lang="da-DK" sz="2000" dirty="0">
                <a:latin typeface="Palatino"/>
              </a:rPr>
              <a:t>Selskabet har bevisbyrden for, at skaden er indtrådt pga. lægelig behandling, hvis det i øvrigt er godtgjort, at der er et ulykkestilfælde, jf. AK 99.576 og AK 100.198. </a:t>
            </a:r>
          </a:p>
          <a:p>
            <a:pPr defTabSz="659440">
              <a:tabLst>
                <a:tab pos="583238" algn="l"/>
              </a:tabLst>
            </a:pPr>
            <a:endParaRPr lang="da-DK" sz="2000" dirty="0">
              <a:latin typeface="Palatino"/>
            </a:endParaRPr>
          </a:p>
          <a:p>
            <a:pPr defTabSz="659440">
              <a:tabLst>
                <a:tab pos="583238" algn="l"/>
              </a:tabLst>
            </a:pPr>
            <a:r>
              <a:rPr lang="da-DK" sz="2000" dirty="0">
                <a:latin typeface="Palatino"/>
              </a:rPr>
              <a:t>AK 99.576 er skærpelse af </a:t>
            </a:r>
            <a:r>
              <a:rPr lang="da-DK" sz="2000" dirty="0" err="1">
                <a:latin typeface="Palatino"/>
              </a:rPr>
              <a:t>AFF’s</a:t>
            </a:r>
            <a:r>
              <a:rPr lang="da-DK" sz="2000" dirty="0">
                <a:latin typeface="Palatino"/>
              </a:rPr>
              <a:t> opmærksomhed på, om selskabet har bevist, at det er den lægelige behandling, der forårsager skaden. Har ført til stort antal genoptagelser af sager om bristning ved cup-fødsler.</a:t>
            </a:r>
          </a:p>
        </p:txBody>
      </p:sp>
    </p:spTree>
    <p:extLst>
      <p:ext uri="{BB962C8B-B14F-4D97-AF65-F5344CB8AC3E}">
        <p14:creationId xmlns:p14="http://schemas.microsoft.com/office/powerpoint/2010/main" val="4105739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074080" cy="423898"/>
          </a:xfrm>
          <a:prstGeom prst="rect">
            <a:avLst/>
          </a:prstGeom>
          <a:noFill/>
        </p:spPr>
        <p:txBody>
          <a:bodyPr wrap="square" lIns="38799" tIns="19399" rIns="38799" bIns="19399" rtlCol="0">
            <a:spAutoFit/>
          </a:bodyPr>
          <a:lstStyle/>
          <a:p>
            <a:r>
              <a:rPr lang="en-GB" sz="2500" b="1" dirty="0" err="1">
                <a:solidFill>
                  <a:schemeClr val="accent1"/>
                </a:solidFill>
                <a:latin typeface="Palatino" pitchFamily="18" charset="0"/>
              </a:rPr>
              <a:t>Undtagelse</a:t>
            </a:r>
            <a:r>
              <a:rPr lang="en-GB" sz="2500" b="1" dirty="0">
                <a:solidFill>
                  <a:schemeClr val="accent1"/>
                </a:solidFill>
                <a:latin typeface="Palatino" pitchFamily="18" charset="0"/>
              </a:rPr>
              <a:t> for </a:t>
            </a:r>
            <a:r>
              <a:rPr lang="en-GB" sz="2500" b="1" dirty="0" err="1">
                <a:solidFill>
                  <a:schemeClr val="accent1"/>
                </a:solidFill>
                <a:latin typeface="Palatino" pitchFamily="18" charset="0"/>
              </a:rPr>
              <a:t>forværring</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som</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følge</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sygdom</a:t>
            </a:r>
            <a:r>
              <a:rPr lang="en-GB" sz="2500" b="1" dirty="0">
                <a:solidFill>
                  <a:schemeClr val="accent1"/>
                </a:solidFill>
                <a:latin typeface="Palatino" pitchFamily="18" charset="0"/>
              </a:rPr>
              <a:t> </a:t>
            </a:r>
            <a:endParaRPr lang="en-GB" sz="2800" dirty="0">
              <a:latin typeface="Palatino"/>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6" name="Rektangel 5">
            <a:extLst>
              <a:ext uri="{FF2B5EF4-FFF2-40B4-BE49-F238E27FC236}">
                <a16:creationId xmlns:a16="http://schemas.microsoft.com/office/drawing/2014/main" id="{6914D602-2B93-4A75-96B7-225397A0FA3F}"/>
              </a:ext>
            </a:extLst>
          </p:cNvPr>
          <p:cNvSpPr/>
          <p:nvPr/>
        </p:nvSpPr>
        <p:spPr>
          <a:xfrm>
            <a:off x="667247" y="1241330"/>
            <a:ext cx="8283805" cy="3693319"/>
          </a:xfrm>
          <a:prstGeom prst="rect">
            <a:avLst/>
          </a:prstGeom>
        </p:spPr>
        <p:txBody>
          <a:bodyPr wrap="square">
            <a:spAutoFit/>
          </a:bodyPr>
          <a:lstStyle/>
          <a:p>
            <a:r>
              <a:rPr lang="da-DK" sz="1800" b="1" dirty="0">
                <a:latin typeface="Palatino"/>
              </a:rPr>
              <a:t>Dækningsundtagelse:</a:t>
            </a:r>
          </a:p>
          <a:p>
            <a:endParaRPr lang="da-DK" sz="1800" dirty="0">
              <a:latin typeface="Palatino"/>
            </a:endParaRPr>
          </a:p>
          <a:p>
            <a:r>
              <a:rPr lang="da-DK" sz="1800" i="1" dirty="0">
                <a:latin typeface="Palatino"/>
              </a:rPr>
              <a:t>”Forværring af et ulykkestilfældes følger, der skyldes en tilstedeværende eller tilfældigt tilstødende sygdom.”</a:t>
            </a:r>
          </a:p>
          <a:p>
            <a:endParaRPr lang="da-DK" sz="1800" dirty="0">
              <a:latin typeface="Palatino"/>
            </a:endParaRPr>
          </a:p>
          <a:p>
            <a:r>
              <a:rPr lang="da-DK" sz="1800" dirty="0">
                <a:latin typeface="Palatino"/>
              </a:rPr>
              <a:t>Vil forværring af en skade opstået/konstateret under (i forbindelse med en fødsel) pga. en graviditetsbetinget sygdom (f.eks. sammenvoksning af livmoder og moderkage) være undtaget fra dækning?</a:t>
            </a:r>
          </a:p>
          <a:p>
            <a:endParaRPr lang="da-DK" sz="1800" dirty="0">
              <a:latin typeface="Palatino"/>
            </a:endParaRPr>
          </a:p>
          <a:p>
            <a:r>
              <a:rPr lang="da-DK" sz="1800" dirty="0">
                <a:latin typeface="Palatino"/>
              </a:rPr>
              <a:t>Skaden (bristning af livmoder) udløses pludseligt ved fødslen, men er en følge af en sjælden graviditetsbetinget lidelse. </a:t>
            </a:r>
          </a:p>
          <a:p>
            <a:endParaRPr lang="da-DK" sz="1800" dirty="0">
              <a:latin typeface="Palatino"/>
            </a:endParaRPr>
          </a:p>
          <a:p>
            <a:r>
              <a:rPr lang="da-DK" sz="1800" dirty="0">
                <a:latin typeface="Palatino"/>
              </a:rPr>
              <a:t>Er dækningsundtagelsen så diskriminerende?</a:t>
            </a:r>
            <a:endParaRPr lang="da-DK" sz="1800" dirty="0">
              <a:latin typeface="Palatino Linotype" panose="02040502050505030304" pitchFamily="18" charset="0"/>
            </a:endParaRPr>
          </a:p>
        </p:txBody>
      </p:sp>
    </p:spTree>
    <p:extLst>
      <p:ext uri="{BB962C8B-B14F-4D97-AF65-F5344CB8AC3E}">
        <p14:creationId xmlns:p14="http://schemas.microsoft.com/office/powerpoint/2010/main" val="3276208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3693319"/>
          </a:xfrm>
          <a:prstGeom prst="rect">
            <a:avLst/>
          </a:prstGeom>
          <a:noFill/>
        </p:spPr>
        <p:txBody>
          <a:bodyPr wrap="square" rtlCol="0">
            <a:spAutoFit/>
          </a:bodyPr>
          <a:lstStyle/>
          <a:p>
            <a:endParaRPr lang="da-DK" sz="1800" b="1" u="sng" dirty="0">
              <a:latin typeface="Palatino Linotype" panose="02040502050505030304" pitchFamily="18" charset="0"/>
            </a:endParaRPr>
          </a:p>
          <a:p>
            <a:r>
              <a:rPr lang="da-DK" sz="1800" b="1" u="sng" dirty="0">
                <a:latin typeface="Palatino Linotype" panose="02040502050505030304" pitchFamily="18" charset="0"/>
              </a:rPr>
              <a:t>Faktum:</a:t>
            </a:r>
          </a:p>
          <a:p>
            <a:pPr lvl="0"/>
            <a:endParaRPr lang="da-DK" sz="1800" b="1" u="sng" dirty="0">
              <a:latin typeface="Palatino Linotype" panose="02040502050505030304" pitchFamily="18" charset="0"/>
            </a:endParaRPr>
          </a:p>
          <a:p>
            <a:pPr fontAlgn="base"/>
            <a:r>
              <a:rPr lang="da-DK" sz="1800" dirty="0">
                <a:latin typeface="Palatino Linotype" panose="02040502050505030304" pitchFamily="18" charset="0"/>
              </a:rPr>
              <a:t>FT anmeldte, at en anæstesilæge ramte i forbindelse med </a:t>
            </a:r>
            <a:r>
              <a:rPr lang="da-DK" sz="1800" dirty="0" err="1">
                <a:latin typeface="Palatino Linotype" panose="02040502050505030304" pitchFamily="18" charset="0"/>
              </a:rPr>
              <a:t>FT’s</a:t>
            </a:r>
            <a:r>
              <a:rPr lang="da-DK" sz="1800" dirty="0">
                <a:latin typeface="Palatino Linotype" panose="02040502050505030304" pitchFamily="18" charset="0"/>
              </a:rPr>
              <a:t> kejsersnit en nerve i ryggen, da hun skulle have lagt spinalblokade, og hendes lårmuskel blev lammet.</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Sag afvist af Patienterstatningen, da ikke sandsynliggjort årsagssammenhæng. Heller ikke til nervebeskadigelse under pressefase. </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Selskabet afviser først med henvisning til dækningsundtagelse for skader sket under fødsel, men genoptager sagen og afviser med henvisning til at forsikringen ikke dækker følger efter lægelig behandling, medmindre den lægelige behandling er nødvendig som følge af et dækningsberettiget ulykkestilfælde.</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98.818 (7/6/2023) – Lægelig behandling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1565561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4524315"/>
          </a:xfrm>
          <a:prstGeom prst="rect">
            <a:avLst/>
          </a:prstGeom>
          <a:noFill/>
        </p:spPr>
        <p:txBody>
          <a:bodyPr wrap="square" rtlCol="0">
            <a:spAutoFit/>
          </a:bodyPr>
          <a:lstStyle/>
          <a:p>
            <a:endParaRPr lang="da-DK" sz="1800" b="1" u="sng" dirty="0">
              <a:latin typeface="Palatino Linotype" panose="02040502050505030304" pitchFamily="18" charset="0"/>
            </a:endParaRPr>
          </a:p>
          <a:p>
            <a:pPr lvl="0"/>
            <a:r>
              <a:rPr lang="da-DK" sz="1800" b="1" u="sng" dirty="0">
                <a:latin typeface="Palatino Linotype" panose="02040502050505030304" pitchFamily="18" charset="0"/>
              </a:rPr>
              <a:t>Ankenævnets afgørelse:</a:t>
            </a:r>
          </a:p>
          <a:p>
            <a:pPr lvl="0" fontAlgn="base"/>
            <a:endParaRPr lang="da-DK" sz="1800" dirty="0"/>
          </a:p>
          <a:p>
            <a:pPr fontAlgn="base"/>
            <a:r>
              <a:rPr lang="da-DK" sz="1800" i="1" dirty="0">
                <a:latin typeface="Palatino Linotype" panose="02040502050505030304" pitchFamily="18" charset="0"/>
              </a:rPr>
              <a:t>”Nævnet har blandt andet lagt vægt på, at klageren ikke har bevist, at hun under fødslen blev påført en skade som følge af en pludselig hændelse (en initialpåvirkning)….. Klageren har oplyst, at hun havde veer i 33 timer. Ve-fasen er derfor ikke en hændelse/initialpåvirkning, som opfylder kravet om at være sket pludseligt.”</a:t>
            </a:r>
          </a:p>
          <a:p>
            <a:pPr fontAlgn="base"/>
            <a:endParaRPr lang="da-DK" sz="1800" i="1" dirty="0">
              <a:latin typeface="Palatino Linotype" panose="02040502050505030304" pitchFamily="18" charset="0"/>
            </a:endParaRPr>
          </a:p>
          <a:p>
            <a:pPr fontAlgn="base"/>
            <a:r>
              <a:rPr lang="da-DK" sz="1800" dirty="0">
                <a:latin typeface="Palatino Linotype" panose="02040502050505030304" pitchFamily="18" charset="0"/>
              </a:rPr>
              <a:t>Videre:</a:t>
            </a:r>
          </a:p>
          <a:p>
            <a:pPr fontAlgn="base"/>
            <a:r>
              <a:rPr lang="da-DK" sz="1800" i="1" dirty="0">
                <a:latin typeface="Palatino Linotype" panose="02040502050505030304" pitchFamily="18" charset="0"/>
              </a:rPr>
              <a:t>”Nævnet bemærker, at forsikringen ikke dækker følger efter læge- og andre behandlinger, medmindre behandlingen er nødvendig for forsikrede efter et dækningsberettiget ulykkestilfælde. </a:t>
            </a:r>
            <a:r>
              <a:rPr lang="da-DK" sz="1800" i="1" dirty="0">
                <a:highlight>
                  <a:srgbClr val="FFFF00"/>
                </a:highlight>
                <a:latin typeface="Palatino Linotype" panose="02040502050505030304" pitchFamily="18" charset="0"/>
              </a:rPr>
              <a:t>Anlæggelse af spinalblokade og fødsel ved kejsersnit var lægebehandling, og behandlingen var ikke nødvendig efter et dækningsberettiget ulykkestilfælde</a:t>
            </a:r>
            <a:r>
              <a:rPr lang="da-DK" sz="1800" i="1" dirty="0">
                <a:latin typeface="Palatino Linotype" panose="02040502050505030304" pitchFamily="18" charset="0"/>
              </a:rPr>
              <a:t>. Nævnet er opmærksom på, at Ankenævnet for Patienterstatningen har vurderet, at klagerens gener ikke med overvejende sandsynlighed skyldes spinalanlæggelsen, kejsersnittet eller behandlingen i forbindelse hermed i øvrigt.”</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98.818 (7/6/2023) – Lægelig behandling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45482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7884569"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Dækningsundtagelser for graviditet</a:t>
            </a: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58539" y="1064958"/>
            <a:ext cx="8694866" cy="5632311"/>
          </a:xfrm>
          <a:prstGeom prst="rect">
            <a:avLst/>
          </a:prstGeom>
          <a:noFill/>
        </p:spPr>
        <p:txBody>
          <a:bodyPr wrap="square" rtlCol="0">
            <a:spAutoFit/>
          </a:bodyPr>
          <a:lstStyle/>
          <a:p>
            <a:endParaRPr lang="da-DK" sz="2000" dirty="0">
              <a:latin typeface="Palatino" pitchFamily="18" charset="0"/>
            </a:endParaRPr>
          </a:p>
          <a:p>
            <a:r>
              <a:rPr lang="da-DK" sz="2000" b="1" dirty="0">
                <a:latin typeface="Palatino" pitchFamily="18" charset="0"/>
              </a:rPr>
              <a:t>2020: </a:t>
            </a:r>
            <a:r>
              <a:rPr lang="da-DK" sz="2000" dirty="0">
                <a:latin typeface="Palatino" pitchFamily="18" charset="0"/>
              </a:rPr>
              <a:t>DR’s fokus på undtagelser for dækning som følge af graviditet (i behandlings – og ulykkesforsikringer samt rejseforsikringer)</a:t>
            </a:r>
          </a:p>
          <a:p>
            <a:endParaRPr lang="da-DK" sz="2000" dirty="0">
              <a:latin typeface="Palatino" pitchFamily="18" charset="0"/>
            </a:endParaRPr>
          </a:p>
          <a:p>
            <a:r>
              <a:rPr lang="da-DK" sz="2000" dirty="0">
                <a:latin typeface="Palatino" pitchFamily="18" charset="0"/>
              </a:rPr>
              <a:t>Næsten alle selskaber anerkender, at undtagelsen er diskriminerende</a:t>
            </a:r>
          </a:p>
          <a:p>
            <a:endParaRPr lang="da-DK" sz="2000" dirty="0">
              <a:latin typeface="Palatino" pitchFamily="18" charset="0"/>
            </a:endParaRPr>
          </a:p>
          <a:p>
            <a:r>
              <a:rPr lang="da-DK" sz="2000" dirty="0">
                <a:latin typeface="Palatino" pitchFamily="18" charset="0"/>
              </a:rPr>
              <a:t>Finanstilsynet undersøger i fra efteråret 2020 og giver i 2021 påbud om orientering til kunderne, samt foretager politianmeldelser. Bødeforlæg sendt ud til selskaber den 21/12/21 (kr. 200.000 til kr. 1,2 mio.)</a:t>
            </a:r>
          </a:p>
          <a:p>
            <a:endParaRPr lang="da-DK" sz="2000" dirty="0">
              <a:latin typeface="Palatino" pitchFamily="18" charset="0"/>
            </a:endParaRPr>
          </a:p>
          <a:p>
            <a:r>
              <a:rPr lang="da-DK" sz="2000" dirty="0">
                <a:latin typeface="Palatino" pitchFamily="18" charset="0"/>
              </a:rPr>
              <a:t>Alle selskaber betaler bøde i løbet af januar 2022. </a:t>
            </a:r>
          </a:p>
          <a:p>
            <a:endParaRPr lang="da-DK" sz="2000" dirty="0">
              <a:latin typeface="Palatino" pitchFamily="18" charset="0"/>
            </a:endParaRPr>
          </a:p>
          <a:p>
            <a:r>
              <a:rPr lang="da-DK" sz="2000" dirty="0">
                <a:latin typeface="Palatino" pitchFamily="18" charset="0"/>
              </a:rPr>
              <a:t>”Blod på tanden” hos medier og Institut for Menneskerettigheder og kontinuerligt fokus på mulig diskrimination siden da. </a:t>
            </a:r>
          </a:p>
          <a:p>
            <a:endParaRPr lang="da-DK" sz="2000" dirty="0">
              <a:latin typeface="Palatino" pitchFamily="18" charset="0"/>
            </a:endParaRPr>
          </a:p>
          <a:p>
            <a:endParaRPr lang="da-DK" sz="2000" dirty="0">
              <a:latin typeface="Palatino" pitchFamily="18" charset="0"/>
            </a:endParaRPr>
          </a:p>
          <a:p>
            <a:endParaRPr lang="da-DK" sz="2000" dirty="0">
              <a:latin typeface="Palatino" pitchFamily="18" charset="0"/>
            </a:endParaRPr>
          </a:p>
          <a:p>
            <a:endParaRPr lang="da-DK" sz="2000" dirty="0">
              <a:latin typeface="Palatino" pitchFamily="18" charset="0"/>
            </a:endParaRPr>
          </a:p>
        </p:txBody>
      </p:sp>
    </p:spTree>
    <p:extLst>
      <p:ext uri="{BB962C8B-B14F-4D97-AF65-F5344CB8AC3E}">
        <p14:creationId xmlns:p14="http://schemas.microsoft.com/office/powerpoint/2010/main" val="2530111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3693319"/>
          </a:xfrm>
          <a:prstGeom prst="rect">
            <a:avLst/>
          </a:prstGeom>
          <a:noFill/>
        </p:spPr>
        <p:txBody>
          <a:bodyPr wrap="square" rtlCol="0">
            <a:spAutoFit/>
          </a:bodyPr>
          <a:lstStyle/>
          <a:p>
            <a:endParaRPr lang="da-DK" sz="1800" b="1" u="sng" dirty="0">
              <a:latin typeface="Palatino Linotype" panose="02040502050505030304" pitchFamily="18" charset="0"/>
            </a:endParaRPr>
          </a:p>
          <a:p>
            <a:r>
              <a:rPr lang="da-DK" sz="1800" b="1" u="sng" dirty="0">
                <a:latin typeface="Palatino Linotype" panose="02040502050505030304" pitchFamily="18" charset="0"/>
              </a:rPr>
              <a:t>Faktum:</a:t>
            </a:r>
          </a:p>
          <a:p>
            <a:pPr lvl="0"/>
            <a:endParaRPr lang="da-DK" sz="1800" b="1" u="sng" dirty="0">
              <a:latin typeface="Palatino Linotype" panose="02040502050505030304" pitchFamily="18" charset="0"/>
            </a:endParaRPr>
          </a:p>
          <a:p>
            <a:pPr fontAlgn="base"/>
            <a:r>
              <a:rPr lang="da-DK" sz="1800" dirty="0">
                <a:latin typeface="Palatino Linotype" panose="02040502050505030304" pitchFamily="18" charset="0"/>
              </a:rPr>
              <a:t>FT anmeldte, at hun som følge af et akut kejsersnit havde fået konstateret delte mavemuskler, hvor kejsersnittet var foretaget. Måtte efterfølgende opereres herfor.</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Selskab afviste med henvisning til, at fremrykning af kejsersnit som følge af, at fødslen nåede at gå i gang ikke var et ulykkestilfælde, da der ikke var oplysninger om en pludselig initialhændelse som årsag til, at fødslen gik i gang. </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Sekundært at der ikke var dokumentation for, at delte mavemuskler skyldtes kejsersnittet, og hvis dette var tilfældet, så var skaden undtaget pga. undtagelse for lægelig behandling. </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99.872 (27/9/2023) – Lægelig behandling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597651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4247317"/>
          </a:xfrm>
          <a:prstGeom prst="rect">
            <a:avLst/>
          </a:prstGeom>
          <a:noFill/>
        </p:spPr>
        <p:txBody>
          <a:bodyPr wrap="square" rtlCol="0">
            <a:spAutoFit/>
          </a:bodyPr>
          <a:lstStyle/>
          <a:p>
            <a:endParaRPr lang="da-DK" sz="1800" b="1" u="sng" dirty="0">
              <a:latin typeface="Palatino Linotype" panose="02040502050505030304" pitchFamily="18" charset="0"/>
            </a:endParaRPr>
          </a:p>
          <a:p>
            <a:pPr lvl="0"/>
            <a:r>
              <a:rPr lang="da-DK" sz="1800" b="1" u="sng" dirty="0">
                <a:latin typeface="Palatino Linotype" panose="02040502050505030304" pitchFamily="18" charset="0"/>
              </a:rPr>
              <a:t>Ankenævnets afgørelse:</a:t>
            </a:r>
          </a:p>
          <a:p>
            <a:pPr lvl="0" fontAlgn="base"/>
            <a:endParaRPr lang="da-DK" sz="1800" dirty="0"/>
          </a:p>
          <a:p>
            <a:pPr fontAlgn="base"/>
            <a:r>
              <a:rPr lang="da-DK" sz="1800" i="1" dirty="0">
                <a:latin typeface="Palatino Linotype" panose="02040502050505030304" pitchFamily="18" charset="0"/>
              </a:rPr>
              <a:t>”Efter en gennemgang af sagen finder nævnet, at der ikke er grundlag for at kritisere, at selskabet har afvist at yde dækning. </a:t>
            </a:r>
          </a:p>
          <a:p>
            <a:pPr fontAlgn="base"/>
            <a:endParaRPr lang="da-DK" sz="1800" i="1" dirty="0">
              <a:latin typeface="Palatino Linotype" panose="02040502050505030304" pitchFamily="18" charset="0"/>
            </a:endParaRPr>
          </a:p>
          <a:p>
            <a:pPr fontAlgn="base"/>
            <a:r>
              <a:rPr lang="da-DK" sz="1800" i="1" dirty="0">
                <a:latin typeface="Palatino Linotype" panose="02040502050505030304" pitchFamily="18" charset="0"/>
              </a:rPr>
              <a:t>Nævnet har blandt andet lagt vægt på, at </a:t>
            </a:r>
            <a:r>
              <a:rPr lang="da-DK" sz="1800" i="1" dirty="0">
                <a:highlight>
                  <a:srgbClr val="FFFF00"/>
                </a:highlight>
                <a:latin typeface="Palatino Linotype" panose="02040502050505030304" pitchFamily="18" charset="0"/>
              </a:rPr>
              <a:t>fødsel ved kejsersnit er lægebehandling</a:t>
            </a:r>
            <a:r>
              <a:rPr lang="da-DK" sz="1800" i="1" dirty="0">
                <a:latin typeface="Palatino Linotype" panose="02040502050505030304" pitchFamily="18" charset="0"/>
              </a:rPr>
              <a:t>, og at klagerens kejsersnit ikke var nødvendigt på grund af et ulykkestilfælde. Der er i fødselsjournalen </a:t>
            </a:r>
            <a:r>
              <a:rPr lang="da-DK" sz="1800" i="1" dirty="0">
                <a:highlight>
                  <a:srgbClr val="FFFF00"/>
                </a:highlight>
                <a:latin typeface="Palatino Linotype" panose="02040502050505030304" pitchFamily="18" charset="0"/>
              </a:rPr>
              <a:t>ikke oplysning om en pludselig hændelse </a:t>
            </a:r>
            <a:r>
              <a:rPr lang="da-DK" sz="1800" i="1" dirty="0">
                <a:latin typeface="Palatino Linotype" panose="02040502050505030304" pitchFamily="18" charset="0"/>
              </a:rPr>
              <a:t>(en initialpåvirkning) under fødslen, der nødvendiggjorde, Ankenævnet for Forsikring 12. 99872 at der blev udført kejsersnit. Der var planlagt kejsersnit på grund af barnets underkropsstilling og vægt, og kejsersnittet blev udført to dage før planlagt, fordi klageren gik i fødsel. Klageren var i graviditetsuge 41, hvilket er inden for normal fødselsperiode. Kejsersnittet blev klassificeret som "grad 3 </a:t>
            </a:r>
            <a:r>
              <a:rPr lang="da-DK" sz="1800" i="1" dirty="0" err="1">
                <a:latin typeface="Palatino Linotype" panose="02040502050505030304" pitchFamily="18" charset="0"/>
              </a:rPr>
              <a:t>sectio</a:t>
            </a:r>
            <a:r>
              <a:rPr lang="da-DK" sz="1800" i="1" dirty="0">
                <a:latin typeface="Palatino Linotype" panose="02040502050505030304" pitchFamily="18" charset="0"/>
              </a:rPr>
              <a:t>", hvilket beskriver en ustabil situation, men ingen umiddelbar fare, og hvis moderen er i fødsel, tilstræbes barnet født inden for en time”</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99.872 (27/9/2023) – Lægelig behandling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2415885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3139321"/>
          </a:xfrm>
          <a:prstGeom prst="rect">
            <a:avLst/>
          </a:prstGeom>
          <a:noFill/>
        </p:spPr>
        <p:txBody>
          <a:bodyPr wrap="square" rtlCol="0">
            <a:spAutoFit/>
          </a:bodyPr>
          <a:lstStyle/>
          <a:p>
            <a:endParaRPr lang="da-DK" sz="1800" b="1" u="sng" dirty="0">
              <a:latin typeface="Palatino Linotype" panose="02040502050505030304" pitchFamily="18" charset="0"/>
            </a:endParaRPr>
          </a:p>
          <a:p>
            <a:r>
              <a:rPr lang="da-DK" sz="1800" b="1" u="sng" dirty="0">
                <a:latin typeface="Palatino Linotype" panose="02040502050505030304" pitchFamily="18" charset="0"/>
              </a:rPr>
              <a:t>Faktum:</a:t>
            </a:r>
          </a:p>
          <a:p>
            <a:pPr lvl="0"/>
            <a:endParaRPr lang="da-DK" sz="1800" b="1" u="sng" dirty="0">
              <a:latin typeface="Palatino Linotype" panose="02040502050505030304" pitchFamily="18" charset="0"/>
            </a:endParaRPr>
          </a:p>
          <a:p>
            <a:pPr fontAlgn="base"/>
            <a:r>
              <a:rPr lang="da-DK" sz="1800" dirty="0">
                <a:latin typeface="Palatino Linotype" panose="02040502050505030304" pitchFamily="18" charset="0"/>
              </a:rPr>
              <a:t>FT anmeldte, at hun havde fået en grad 4 bristning i forbindelse med, at barnet blev forløst med CUP. Hun angav, at det ikke kunne afgøres, om bristningen var en følge af anvendelse af CUP eller som følge af selve fødslen.</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Selskab anerkendte, at bristningen var en følge af CUP forløsning, og at hændelsen var sket inden for en kort periode og dermed var pludselig (ulykkestilfælde).</a:t>
            </a:r>
          </a:p>
          <a:p>
            <a:pPr fontAlgn="base"/>
            <a:endParaRPr lang="da-DK" sz="1800" dirty="0">
              <a:latin typeface="Palatino Linotype" panose="02040502050505030304" pitchFamily="18" charset="0"/>
            </a:endParaRPr>
          </a:p>
          <a:p>
            <a:pPr fontAlgn="base"/>
            <a:r>
              <a:rPr lang="da-DK" sz="1800" dirty="0">
                <a:latin typeface="Palatino Linotype" panose="02040502050505030304" pitchFamily="18" charset="0"/>
              </a:rPr>
              <a:t>Skaden afvist med henvisning til, at CUP forløsning var lægelig behandling.</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99.576 (24/1/2024) – Lægelig behandling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265058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714935" y="1064958"/>
            <a:ext cx="8721301" cy="4801314"/>
          </a:xfrm>
          <a:prstGeom prst="rect">
            <a:avLst/>
          </a:prstGeom>
          <a:noFill/>
        </p:spPr>
        <p:txBody>
          <a:bodyPr wrap="square" rtlCol="0">
            <a:spAutoFit/>
          </a:bodyPr>
          <a:lstStyle/>
          <a:p>
            <a:endParaRPr lang="da-DK" sz="1800" b="1" u="sng" dirty="0">
              <a:latin typeface="Palatino Linotype" panose="02040502050505030304" pitchFamily="18" charset="0"/>
            </a:endParaRPr>
          </a:p>
          <a:p>
            <a:pPr lvl="0"/>
            <a:r>
              <a:rPr lang="da-DK" sz="1800" b="1" u="sng" dirty="0">
                <a:latin typeface="Palatino Linotype" panose="02040502050505030304" pitchFamily="18" charset="0"/>
              </a:rPr>
              <a:t>Ankenævnets afgørelse:</a:t>
            </a:r>
          </a:p>
          <a:p>
            <a:pPr lvl="0" fontAlgn="base"/>
            <a:endParaRPr lang="da-DK" sz="1800" dirty="0"/>
          </a:p>
          <a:p>
            <a:pPr lvl="0" fontAlgn="base"/>
            <a:r>
              <a:rPr lang="da-DK" sz="1800" dirty="0">
                <a:latin typeface="Palatino Linotype" panose="02040502050505030304" pitchFamily="18" charset="0"/>
              </a:rPr>
              <a:t>Nævnet fandt, at FT under forløsningen var udsat for en </a:t>
            </a:r>
            <a:r>
              <a:rPr lang="da-DK" sz="1800" i="1" dirty="0">
                <a:latin typeface="Palatino Linotype" panose="02040502050505030304" pitchFamily="18" charset="0"/>
              </a:rPr>
              <a:t>”pludselig, kraftig og relativt kortvarig påvirkning, der medførte en grad 4 bristning af endetarmens lukkemuskel”.</a:t>
            </a:r>
          </a:p>
          <a:p>
            <a:pPr lvl="0" fontAlgn="base"/>
            <a:endParaRPr lang="da-DK" sz="1800" dirty="0">
              <a:latin typeface="Palatino Linotype" panose="02040502050505030304" pitchFamily="18" charset="0"/>
            </a:endParaRPr>
          </a:p>
          <a:p>
            <a:pPr lvl="0" fontAlgn="base"/>
            <a:r>
              <a:rPr lang="da-DK" sz="1800" dirty="0">
                <a:latin typeface="Palatino Linotype" panose="02040502050505030304" pitchFamily="18" charset="0"/>
              </a:rPr>
              <a:t>Nævnet fandt så, at forløsning ved cup er lægelig behandling, og at behandlingen ikke var nødvendiggjort af, at der var sket et ulykkestilfælde, men….</a:t>
            </a:r>
          </a:p>
          <a:p>
            <a:pPr lvl="0" fontAlgn="base"/>
            <a:endParaRPr lang="da-DK" sz="1800" dirty="0">
              <a:latin typeface="Palatino Linotype" panose="02040502050505030304" pitchFamily="18" charset="0"/>
            </a:endParaRPr>
          </a:p>
          <a:p>
            <a:pPr lvl="0" fontAlgn="base"/>
            <a:r>
              <a:rPr lang="da-DK" sz="1800" i="1" dirty="0">
                <a:latin typeface="Palatino Linotype" panose="02040502050505030304" pitchFamily="18" charset="0"/>
              </a:rPr>
              <a:t>”Nævnet bemærker, at </a:t>
            </a:r>
            <a:r>
              <a:rPr lang="da-DK" sz="1800" i="1" dirty="0">
                <a:highlight>
                  <a:srgbClr val="FFFF00"/>
                </a:highlight>
                <a:latin typeface="Palatino Linotype" panose="02040502050505030304" pitchFamily="18" charset="0"/>
              </a:rPr>
              <a:t>selskabet skal bevise, at den lægelige behandling er hovedårsag til den opståede skade. </a:t>
            </a:r>
          </a:p>
          <a:p>
            <a:pPr lvl="0" fontAlgn="base"/>
            <a:endParaRPr lang="da-DK" sz="1800" i="1" dirty="0">
              <a:latin typeface="Palatino Linotype" panose="02040502050505030304" pitchFamily="18" charset="0"/>
            </a:endParaRPr>
          </a:p>
          <a:p>
            <a:pPr lvl="0" fontAlgn="base"/>
            <a:r>
              <a:rPr lang="da-DK" sz="1800" i="1" dirty="0">
                <a:latin typeface="Palatino Linotype" panose="02040502050505030304" pitchFamily="18" charset="0"/>
              </a:rPr>
              <a:t>Efter en gennemgang af sagen finder nævnet, at selskabet </a:t>
            </a:r>
            <a:r>
              <a:rPr lang="da-DK" sz="1800" i="1" dirty="0">
                <a:highlight>
                  <a:srgbClr val="FFFF00"/>
                </a:highlight>
                <a:latin typeface="Palatino Linotype" panose="02040502050505030304" pitchFamily="18" charset="0"/>
              </a:rPr>
              <a:t>ikke med den fornødne sikkerhed har godtgjort, at anvendelse af cup er hovedårsag til bristningen</a:t>
            </a:r>
            <a:r>
              <a:rPr lang="da-DK" sz="1800" i="1" dirty="0">
                <a:latin typeface="Palatino Linotype" panose="02040502050505030304" pitchFamily="18" charset="0"/>
              </a:rPr>
              <a:t>. Selskabet er derfor ikke berettiget til at afvise klagerens krav med henvisning til følger efter lægelig behandling.”</a:t>
            </a:r>
          </a:p>
          <a:p>
            <a:pPr lvl="0" fontAlgn="base"/>
            <a:endParaRPr lang="da-DK" sz="1800" dirty="0"/>
          </a:p>
          <a:p>
            <a:pPr lvl="0" fontAlgn="base"/>
            <a:endParaRPr lang="da-DK" sz="1800" i="1" dirty="0">
              <a:latin typeface="Palatino Linotype" panose="02040502050505030304" pitchFamily="18" charset="0"/>
            </a:endParaRP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AK 99.576 (24/1/2022) – Lægelig behandling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2492165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3970318"/>
          </a:xfrm>
          <a:prstGeom prst="rect">
            <a:avLst/>
          </a:prstGeom>
          <a:noFill/>
        </p:spPr>
        <p:txBody>
          <a:bodyPr wrap="square" rtlCol="0">
            <a:spAutoFit/>
          </a:bodyPr>
          <a:lstStyle/>
          <a:p>
            <a:r>
              <a:rPr lang="da-DK" sz="1800" b="1" u="sng" dirty="0">
                <a:latin typeface="Palatino Linotype" panose="02040502050505030304" pitchFamily="18" charset="0"/>
              </a:rPr>
              <a:t>AK 101.923 (5/5/2024) – Anfægtet</a:t>
            </a:r>
          </a:p>
          <a:p>
            <a:endParaRPr lang="da-DK" sz="1800" dirty="0">
              <a:latin typeface="Palatino Linotype" panose="02040502050505030304" pitchFamily="18" charset="0"/>
            </a:endParaRPr>
          </a:p>
          <a:p>
            <a:r>
              <a:rPr lang="da-DK" sz="1800" dirty="0">
                <a:latin typeface="Palatino Linotype" panose="02040502050505030304" pitchFamily="18" charset="0"/>
              </a:rPr>
              <a:t>Selskab havde ikke bevist, at grad 4 bristning efter forløsning med cup var følge af lægelig behandling. Krav ikke forældet (suspension pga. retsvildfarelse indtil AFF kendelser af 10/8/22). Traditionel ulykkesdefinition kunne ikke påberåbes af FS. </a:t>
            </a:r>
          </a:p>
          <a:p>
            <a:endParaRPr lang="da-DK" sz="1800" dirty="0">
              <a:latin typeface="Palatino Linotype" panose="02040502050505030304" pitchFamily="18" charset="0"/>
            </a:endParaRPr>
          </a:p>
          <a:p>
            <a:r>
              <a:rPr lang="da-DK" sz="1800" dirty="0">
                <a:latin typeface="Palatino Linotype" panose="02040502050505030304" pitchFamily="18" charset="0"/>
              </a:rPr>
              <a:t>Problematisk på forældelse og hård bedømmelse </a:t>
            </a:r>
            <a:r>
              <a:rPr lang="da-DK" sz="1800" dirty="0" err="1">
                <a:latin typeface="Palatino Linotype" panose="02040502050505030304" pitchFamily="18" charset="0"/>
              </a:rPr>
              <a:t>ifht</a:t>
            </a:r>
            <a:r>
              <a:rPr lang="da-DK" sz="1800" dirty="0">
                <a:latin typeface="Palatino Linotype" panose="02040502050505030304" pitchFamily="18" charset="0"/>
              </a:rPr>
              <a:t>. Traditionel </a:t>
            </a:r>
            <a:r>
              <a:rPr lang="da-DK" sz="1800" dirty="0" err="1">
                <a:latin typeface="Palatino Linotype" panose="02040502050505030304" pitchFamily="18" charset="0"/>
              </a:rPr>
              <a:t>ulykkesdef</a:t>
            </a:r>
            <a:r>
              <a:rPr lang="da-DK" sz="1800" dirty="0">
                <a:latin typeface="Palatino Linotype" panose="02040502050505030304" pitchFamily="18" charset="0"/>
              </a:rPr>
              <a:t>. </a:t>
            </a:r>
          </a:p>
          <a:p>
            <a:endParaRPr lang="da-DK" sz="1800" dirty="0">
              <a:latin typeface="Palatino Linotype" panose="02040502050505030304" pitchFamily="18" charset="0"/>
            </a:endParaRPr>
          </a:p>
          <a:p>
            <a:r>
              <a:rPr lang="da-DK" sz="1800" b="1" u="sng" dirty="0">
                <a:latin typeface="Palatino Linotype" panose="02040502050505030304" pitchFamily="18" charset="0"/>
              </a:rPr>
              <a:t>AK 99.374 (12/6/2024) </a:t>
            </a:r>
          </a:p>
          <a:p>
            <a:endParaRPr lang="da-DK" sz="1800" dirty="0">
              <a:latin typeface="Palatino Linotype" panose="02040502050505030304" pitchFamily="18" charset="0"/>
            </a:endParaRPr>
          </a:p>
          <a:p>
            <a:r>
              <a:rPr lang="da-DK" sz="1800" dirty="0">
                <a:latin typeface="Palatino Linotype" panose="02040502050505030304" pitchFamily="18" charset="0"/>
              </a:rPr>
              <a:t>Psykiske følger efter voldsomt fødselsforløb med blødninger. Krav ikke dækket, da </a:t>
            </a:r>
            <a:r>
              <a:rPr lang="da-DK" dirty="0"/>
              <a:t> </a:t>
            </a:r>
            <a:r>
              <a:rPr lang="da-DK" sz="1800" dirty="0">
                <a:latin typeface="Palatino Linotype" panose="02040502050505030304" pitchFamily="18" charset="0"/>
              </a:rPr>
              <a:t>det var  behandling med </a:t>
            </a:r>
            <a:r>
              <a:rPr lang="da-DK" sz="1800" dirty="0" err="1">
                <a:latin typeface="Palatino Linotype" panose="02040502050505030304" pitchFamily="18" charset="0"/>
              </a:rPr>
              <a:t>Misoprostol</a:t>
            </a:r>
            <a:r>
              <a:rPr lang="da-DK" sz="1800" dirty="0">
                <a:latin typeface="Palatino Linotype" panose="02040502050505030304" pitchFamily="18" charset="0"/>
              </a:rPr>
              <a:t> (for at sætte fødsel i gang), der var årsag til klagers voldsomme fødselsforløb med efterfølgende psykiske reaktioner.</a:t>
            </a:r>
          </a:p>
          <a:p>
            <a:endParaRPr lang="da-DK" sz="1800" b="1" u="sng" dirty="0">
              <a:latin typeface="Palatino Linotype" panose="02040502050505030304" pitchFamily="18" charset="0"/>
            </a:endParaRP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Seneste praksis om lægelig behandling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3116385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387865" y="1351353"/>
            <a:ext cx="8721301" cy="3970318"/>
          </a:xfrm>
          <a:prstGeom prst="rect">
            <a:avLst/>
          </a:prstGeom>
          <a:noFill/>
        </p:spPr>
        <p:txBody>
          <a:bodyPr wrap="square" rtlCol="0">
            <a:spAutoFit/>
          </a:bodyPr>
          <a:lstStyle/>
          <a:p>
            <a:r>
              <a:rPr lang="da-DK" sz="1800" b="1" u="sng" dirty="0">
                <a:latin typeface="Palatino Linotype" panose="02040502050505030304" pitchFamily="18" charset="0"/>
              </a:rPr>
              <a:t>AK 101.056 (7/8/2024) </a:t>
            </a:r>
          </a:p>
          <a:p>
            <a:endParaRPr lang="da-DK" sz="1800" dirty="0">
              <a:latin typeface="Palatino Linotype" panose="02040502050505030304" pitchFamily="18" charset="0"/>
            </a:endParaRPr>
          </a:p>
          <a:p>
            <a:r>
              <a:rPr lang="da-DK" sz="1800" dirty="0">
                <a:latin typeface="Palatino Linotype" panose="02040502050505030304" pitchFamily="18" charset="0"/>
              </a:rPr>
              <a:t>Moderkageløsning skyldtes en pludselig trykforandring i livmoderen forårsaget af  hindesprængning foretaget af jordemoder. Derfor pludselig hændelse, men nævnets flertal fandt, at hindesprængningen - som jordemoderen foretog - var "behandling af læge eller lignende", og ikke forårsaget af forudgående ulykkestilfælde. </a:t>
            </a:r>
          </a:p>
          <a:p>
            <a:endParaRPr lang="da-DK" sz="1800" b="1" u="sng" dirty="0">
              <a:latin typeface="Palatino Linotype" panose="02040502050505030304" pitchFamily="18" charset="0"/>
            </a:endParaRPr>
          </a:p>
          <a:p>
            <a:r>
              <a:rPr lang="da-DK" sz="1800" b="1" u="sng" dirty="0">
                <a:latin typeface="Palatino Linotype" panose="02040502050505030304" pitchFamily="18" charset="0"/>
              </a:rPr>
              <a:t>AK 101.923 (11/9/24)</a:t>
            </a:r>
          </a:p>
          <a:p>
            <a:endParaRPr lang="da-DK" sz="1800" dirty="0">
              <a:latin typeface="Palatino Linotype" panose="02040502050505030304" pitchFamily="18" charset="0"/>
            </a:endParaRPr>
          </a:p>
          <a:p>
            <a:r>
              <a:rPr lang="da-DK" sz="1800" dirty="0">
                <a:latin typeface="Palatino Linotype" panose="02040502050505030304" pitchFamily="18" charset="0"/>
              </a:rPr>
              <a:t>Klip svarede i sig selv til grad 2 bristning, der derfor var ulykkestilfælde. Imidlertid var et klip i mellemkødet lægelig eller anden behandling, der som udgangspunkt ikke var dækket af ulykkesforsikringen. Ikke bevist, at den lægelige behandling (klippet), var foretaget, fordi der, forud for den lægelige behandling, var indtrådt et ulykkestilfælde. </a:t>
            </a:r>
          </a:p>
        </p:txBody>
      </p:sp>
      <p:sp>
        <p:nvSpPr>
          <p:cNvPr id="5" name="TextBox 16">
            <a:extLst>
              <a:ext uri="{FF2B5EF4-FFF2-40B4-BE49-F238E27FC236}">
                <a16:creationId xmlns:a16="http://schemas.microsoft.com/office/drawing/2014/main" id="{2EFCDD51-23A6-4FDE-B74D-1A111B475BEB}"/>
              </a:ext>
            </a:extLst>
          </p:cNvPr>
          <p:cNvSpPr txBox="1"/>
          <p:nvPr/>
        </p:nvSpPr>
        <p:spPr>
          <a:xfrm>
            <a:off x="667248" y="641060"/>
            <a:ext cx="8441918" cy="470064"/>
          </a:xfrm>
          <a:prstGeom prst="rect">
            <a:avLst/>
          </a:prstGeom>
          <a:noFill/>
        </p:spPr>
        <p:txBody>
          <a:bodyPr wrap="square" lIns="38799" tIns="19399" rIns="38799" bIns="19399" rtlCol="0">
            <a:spAutoFit/>
          </a:bodyPr>
          <a:lstStyle/>
          <a:p>
            <a:r>
              <a:rPr lang="da-DK" sz="2800" b="1" dirty="0">
                <a:solidFill>
                  <a:schemeClr val="accent1"/>
                </a:solidFill>
                <a:latin typeface="Palatino" pitchFamily="18" charset="0"/>
                <a:ea typeface="Interstate-Regular"/>
                <a:cs typeface="Interstate-Regular"/>
              </a:rPr>
              <a:t>Seneste praksis om lægelig behandling</a:t>
            </a:r>
            <a:endParaRPr lang="da-DK" sz="2500" b="1" dirty="0">
              <a:solidFill>
                <a:schemeClr val="accent1"/>
              </a:solidFill>
              <a:latin typeface="Palatino" pitchFamily="18" charset="0"/>
              <a:ea typeface="Interstate-Regular"/>
              <a:cs typeface="Interstate-Regular"/>
            </a:endParaRPr>
          </a:p>
        </p:txBody>
      </p:sp>
    </p:spTree>
    <p:extLst>
      <p:ext uri="{BB962C8B-B14F-4D97-AF65-F5344CB8AC3E}">
        <p14:creationId xmlns:p14="http://schemas.microsoft.com/office/powerpoint/2010/main" val="1200854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074080" cy="423898"/>
          </a:xfrm>
          <a:prstGeom prst="rect">
            <a:avLst/>
          </a:prstGeom>
          <a:noFill/>
        </p:spPr>
        <p:txBody>
          <a:bodyPr wrap="square" lIns="38799" tIns="19399" rIns="38799" bIns="19399" rtlCol="0">
            <a:spAutoFit/>
          </a:bodyPr>
          <a:lstStyle/>
          <a:p>
            <a:r>
              <a:rPr lang="en-GB" sz="2500" b="1" dirty="0" err="1">
                <a:solidFill>
                  <a:schemeClr val="accent1"/>
                </a:solidFill>
                <a:latin typeface="Palatino" pitchFamily="18" charset="0"/>
              </a:rPr>
              <a:t>Ligebehandlingsnævnets</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afgørelse</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a:t>
            </a:r>
            <a:r>
              <a:rPr lang="en-GB" sz="2500" b="1" dirty="0">
                <a:solidFill>
                  <a:schemeClr val="accent1"/>
                </a:solidFill>
                <a:latin typeface="Palatino" pitchFamily="18" charset="0"/>
              </a:rPr>
              <a:t> 26/1/24</a:t>
            </a:r>
            <a:endParaRPr lang="en-GB" sz="2800" dirty="0">
              <a:latin typeface="Palatino"/>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6" name="Rektangel 5">
            <a:extLst>
              <a:ext uri="{FF2B5EF4-FFF2-40B4-BE49-F238E27FC236}">
                <a16:creationId xmlns:a16="http://schemas.microsoft.com/office/drawing/2014/main" id="{6914D602-2B93-4A75-96B7-225397A0FA3F}"/>
              </a:ext>
            </a:extLst>
          </p:cNvPr>
          <p:cNvSpPr/>
          <p:nvPr/>
        </p:nvSpPr>
        <p:spPr>
          <a:xfrm>
            <a:off x="667247" y="1241330"/>
            <a:ext cx="8283805" cy="4478149"/>
          </a:xfrm>
          <a:prstGeom prst="rect">
            <a:avLst/>
          </a:prstGeom>
        </p:spPr>
        <p:txBody>
          <a:bodyPr wrap="square">
            <a:spAutoFit/>
          </a:bodyPr>
          <a:lstStyle/>
          <a:p>
            <a:pPr fontAlgn="base"/>
            <a:r>
              <a:rPr lang="da-DK" sz="1800" dirty="0">
                <a:latin typeface="Palatino"/>
              </a:rPr>
              <a:t>Klager havde fået foretaget akut kejsersnit, hvorved kirurgen kom til at skære en 8 cm flænge i kvindens blære. Førte til smerter og vandladningsproblemer. </a:t>
            </a:r>
          </a:p>
          <a:p>
            <a:pPr fontAlgn="base"/>
            <a:br>
              <a:rPr lang="da-DK" sz="1800" dirty="0">
                <a:latin typeface="Palatino"/>
              </a:rPr>
            </a:br>
            <a:r>
              <a:rPr lang="da-DK" sz="1800" dirty="0">
                <a:latin typeface="Palatino"/>
              </a:rPr>
              <a:t>Selskabet afviste med henvisning til undtagelsesbestemmelsen for følger af lægelig behandling, der ikke er nødvendiggjort af en forudgående ulykke. </a:t>
            </a:r>
          </a:p>
          <a:p>
            <a:endParaRPr lang="da-DK" sz="1800" dirty="0">
              <a:latin typeface="Palatino"/>
            </a:endParaRPr>
          </a:p>
          <a:p>
            <a:pPr fontAlgn="base"/>
            <a:r>
              <a:rPr lang="da-DK" sz="1800" dirty="0">
                <a:latin typeface="Palatino"/>
              </a:rPr>
              <a:t>Ligebehandlingsnævnet fandt, at det ikke var i strid med ligestillingsloven - og dermed ikke udtryk for kønsdiskrimination - at selskabet havde afvist dækning af skaden efter undtagelsesbestemmelsen for følger af lægelig behandling. </a:t>
            </a:r>
          </a:p>
          <a:p>
            <a:pPr fontAlgn="base"/>
            <a:br>
              <a:rPr lang="da-DK" dirty="0"/>
            </a:br>
            <a:r>
              <a:rPr lang="da-DK" i="1" dirty="0"/>
              <a:t>”</a:t>
            </a:r>
            <a:r>
              <a:rPr lang="da-DK" sz="1800" i="1" dirty="0">
                <a:latin typeface="Palatino"/>
              </a:rPr>
              <a:t>Indklagede har med henvisning til forsikringsbetingelserne begrundet sit afslag på dækning med, at forsikringen ikke dækker behandlingsskader, som følge af lægelig behandling. Indklagede har desuden oplyst, at det bagvedliggende hensyn for undtagelsen er, at sådanne behandlingsskader er dækket af patienterstatningen. </a:t>
            </a:r>
            <a:r>
              <a:rPr lang="da-DK" sz="1800" i="1" dirty="0">
                <a:highlight>
                  <a:srgbClr val="FFFF00"/>
                </a:highlight>
                <a:latin typeface="Palatino"/>
              </a:rPr>
              <a:t>Den anvendte forsikringsretlige begrundelse findes efter nævnets vurdering ikke at være kønsdiskriminerende.”</a:t>
            </a:r>
            <a:endParaRPr lang="da-DK" sz="1800" dirty="0">
              <a:highlight>
                <a:srgbClr val="FFFF00"/>
              </a:highlight>
              <a:latin typeface="Palatino"/>
            </a:endParaRPr>
          </a:p>
        </p:txBody>
      </p:sp>
    </p:spTree>
    <p:extLst>
      <p:ext uri="{BB962C8B-B14F-4D97-AF65-F5344CB8AC3E}">
        <p14:creationId xmlns:p14="http://schemas.microsoft.com/office/powerpoint/2010/main" val="284372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074080" cy="423898"/>
          </a:xfrm>
          <a:prstGeom prst="rect">
            <a:avLst/>
          </a:prstGeom>
          <a:noFill/>
        </p:spPr>
        <p:txBody>
          <a:bodyPr wrap="square" lIns="38799" tIns="19399" rIns="38799" bIns="19399" rtlCol="0">
            <a:spAutoFit/>
          </a:bodyPr>
          <a:lstStyle/>
          <a:p>
            <a:r>
              <a:rPr lang="en-GB" sz="2500" b="1" dirty="0" err="1">
                <a:solidFill>
                  <a:schemeClr val="accent1"/>
                </a:solidFill>
                <a:latin typeface="Palatino" pitchFamily="18" charset="0"/>
              </a:rPr>
              <a:t>Ligebehandlingsnævnets</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afgørelse</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a:t>
            </a:r>
            <a:r>
              <a:rPr lang="en-GB" sz="2500" b="1" dirty="0">
                <a:solidFill>
                  <a:schemeClr val="accent1"/>
                </a:solidFill>
                <a:latin typeface="Palatino" pitchFamily="18" charset="0"/>
              </a:rPr>
              <a:t> 12/4/24</a:t>
            </a:r>
            <a:endParaRPr lang="en-GB" sz="2800" dirty="0">
              <a:latin typeface="Palatino"/>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6" name="Rektangel 5">
            <a:extLst>
              <a:ext uri="{FF2B5EF4-FFF2-40B4-BE49-F238E27FC236}">
                <a16:creationId xmlns:a16="http://schemas.microsoft.com/office/drawing/2014/main" id="{6914D602-2B93-4A75-96B7-225397A0FA3F}"/>
              </a:ext>
            </a:extLst>
          </p:cNvPr>
          <p:cNvSpPr/>
          <p:nvPr/>
        </p:nvSpPr>
        <p:spPr>
          <a:xfrm>
            <a:off x="667247" y="1241330"/>
            <a:ext cx="8283805" cy="4478149"/>
          </a:xfrm>
          <a:prstGeom prst="rect">
            <a:avLst/>
          </a:prstGeom>
        </p:spPr>
        <p:txBody>
          <a:bodyPr wrap="square">
            <a:spAutoFit/>
          </a:bodyPr>
          <a:lstStyle/>
          <a:p>
            <a:pPr fontAlgn="base"/>
            <a:r>
              <a:rPr lang="da-DK" sz="1800" dirty="0">
                <a:latin typeface="Palatino"/>
              </a:rPr>
              <a:t>Klager fik svangerskabsforgiftning efter fødsel. Under krampeanfald pga. forgiftningen rev hun skulder af led og pådrog sig flere brud på skulderen. </a:t>
            </a:r>
          </a:p>
          <a:p>
            <a:pPr fontAlgn="base"/>
            <a:endParaRPr lang="da-DK" sz="1800" dirty="0">
              <a:latin typeface="Palatino"/>
            </a:endParaRPr>
          </a:p>
          <a:p>
            <a:pPr fontAlgn="base"/>
            <a:r>
              <a:rPr lang="da-DK" sz="1800" dirty="0">
                <a:latin typeface="Palatino"/>
              </a:rPr>
              <a:t>Selskabet afviste i 2020 dækning med henvisning til undtagelsen for fødselsskader. Afgørelse blev omgjort, hvorefter selskabet afviste som følger</a:t>
            </a:r>
          </a:p>
          <a:p>
            <a:pPr fontAlgn="base"/>
            <a:endParaRPr lang="da-DK" i="1" dirty="0"/>
          </a:p>
          <a:p>
            <a:pPr fontAlgn="base"/>
            <a:r>
              <a:rPr lang="da-DK" sz="1800" i="1" dirty="0">
                <a:latin typeface="Palatino"/>
              </a:rPr>
              <a:t>”Fødselskramperne er ikke forårsaget af, at du har været bedøvet i forbindelse med kejsersnit og er ikke en følge af lægelig behandling. Derimod er der tale om en sygdom, der udvikles som følge af graviditeten.” </a:t>
            </a:r>
          </a:p>
          <a:p>
            <a:pPr fontAlgn="base"/>
            <a:endParaRPr lang="da-DK" sz="1800" dirty="0">
              <a:latin typeface="Palatino"/>
            </a:endParaRPr>
          </a:p>
          <a:p>
            <a:pPr fontAlgn="base"/>
            <a:r>
              <a:rPr lang="da-DK" sz="1800" dirty="0">
                <a:latin typeface="Palatino"/>
              </a:rPr>
              <a:t>Klager indbragte selskabet for </a:t>
            </a:r>
            <a:r>
              <a:rPr lang="da-DK" sz="1800" dirty="0" err="1">
                <a:latin typeface="Palatino"/>
              </a:rPr>
              <a:t>Ligehandlingsnævnet</a:t>
            </a:r>
            <a:r>
              <a:rPr lang="da-DK" sz="1800" dirty="0">
                <a:latin typeface="Palatino"/>
              </a:rPr>
              <a:t>, hvor selskabet anførte:</a:t>
            </a:r>
          </a:p>
          <a:p>
            <a:pPr fontAlgn="base"/>
            <a:endParaRPr lang="da-DK" sz="1800" dirty="0">
              <a:latin typeface="Palatino"/>
            </a:endParaRPr>
          </a:p>
          <a:p>
            <a:pPr fontAlgn="base"/>
            <a:r>
              <a:rPr lang="da-DK" sz="1800" i="1" dirty="0">
                <a:latin typeface="Palatino"/>
              </a:rPr>
              <a:t>”Da forsikringsbetingelserne indeholder en generel undtagelse af skader forårsaget af sygdom, blev klager ikke udsat for forskelsbehandling på grund af køn i forbindelse med afvisningen af dækning af sin skade. Klager er blevet behandlet på samme måde som indklagedes øvrige kunder… hvor det er sygdom, som har forårsaget en skade.”</a:t>
            </a:r>
            <a:endParaRPr lang="da-DK" sz="1800" dirty="0">
              <a:latin typeface="Palatino"/>
            </a:endParaRPr>
          </a:p>
        </p:txBody>
      </p:sp>
    </p:spTree>
    <p:extLst>
      <p:ext uri="{BB962C8B-B14F-4D97-AF65-F5344CB8AC3E}">
        <p14:creationId xmlns:p14="http://schemas.microsoft.com/office/powerpoint/2010/main" val="3054449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074080" cy="423898"/>
          </a:xfrm>
          <a:prstGeom prst="rect">
            <a:avLst/>
          </a:prstGeom>
          <a:noFill/>
        </p:spPr>
        <p:txBody>
          <a:bodyPr wrap="square" lIns="38799" tIns="19399" rIns="38799" bIns="19399" rtlCol="0">
            <a:spAutoFit/>
          </a:bodyPr>
          <a:lstStyle/>
          <a:p>
            <a:r>
              <a:rPr lang="en-GB" sz="2500" b="1" dirty="0" err="1">
                <a:solidFill>
                  <a:schemeClr val="accent1"/>
                </a:solidFill>
                <a:latin typeface="Palatino" pitchFamily="18" charset="0"/>
              </a:rPr>
              <a:t>Ligebehandlingsnævnets</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afgørelse</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a:t>
            </a:r>
            <a:r>
              <a:rPr lang="en-GB" sz="2500" b="1" dirty="0">
                <a:solidFill>
                  <a:schemeClr val="accent1"/>
                </a:solidFill>
                <a:latin typeface="Palatino" pitchFamily="18" charset="0"/>
              </a:rPr>
              <a:t> 12/4/24</a:t>
            </a:r>
            <a:endParaRPr lang="en-GB" sz="2800" dirty="0">
              <a:latin typeface="Palatino"/>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6" name="Rektangel 5">
            <a:extLst>
              <a:ext uri="{FF2B5EF4-FFF2-40B4-BE49-F238E27FC236}">
                <a16:creationId xmlns:a16="http://schemas.microsoft.com/office/drawing/2014/main" id="{6914D602-2B93-4A75-96B7-225397A0FA3F}"/>
              </a:ext>
            </a:extLst>
          </p:cNvPr>
          <p:cNvSpPr/>
          <p:nvPr/>
        </p:nvSpPr>
        <p:spPr>
          <a:xfrm>
            <a:off x="667247" y="1241330"/>
            <a:ext cx="8283805" cy="4247317"/>
          </a:xfrm>
          <a:prstGeom prst="rect">
            <a:avLst/>
          </a:prstGeom>
        </p:spPr>
        <p:txBody>
          <a:bodyPr wrap="square">
            <a:spAutoFit/>
          </a:bodyPr>
          <a:lstStyle/>
          <a:p>
            <a:pPr fontAlgn="base"/>
            <a:r>
              <a:rPr lang="da-DK" sz="1800" dirty="0">
                <a:latin typeface="Palatino"/>
              </a:rPr>
              <a:t>Ligebehandlingsnævnet afgjorde sagen som følger:</a:t>
            </a:r>
          </a:p>
          <a:p>
            <a:pPr fontAlgn="base"/>
            <a:endParaRPr lang="da-DK" sz="1800" dirty="0">
              <a:latin typeface="Palatino"/>
            </a:endParaRPr>
          </a:p>
          <a:p>
            <a:pPr fontAlgn="base"/>
            <a:r>
              <a:rPr lang="da-DK" sz="1800" i="1" dirty="0">
                <a:latin typeface="Palatino"/>
              </a:rPr>
              <a:t> ”Nævnet vurderer, at </a:t>
            </a:r>
            <a:r>
              <a:rPr lang="da-DK" sz="1800" i="1" dirty="0">
                <a:highlight>
                  <a:srgbClr val="FFFF00"/>
                </a:highlight>
                <a:latin typeface="Palatino"/>
              </a:rPr>
              <a:t>indklagedes afvisning af at dække skaden, fordi den skyldtes sygdom, var udtryk for direkte forskelsbehandling på grund af køn.</a:t>
            </a:r>
          </a:p>
          <a:p>
            <a:pPr fontAlgn="base"/>
            <a:r>
              <a:rPr lang="da-DK" sz="1800" i="1" dirty="0">
                <a:latin typeface="Palatino"/>
              </a:rPr>
              <a:t> </a:t>
            </a:r>
          </a:p>
          <a:p>
            <a:pPr fontAlgn="base"/>
            <a:r>
              <a:rPr lang="da-DK" sz="1800" i="1" dirty="0">
                <a:latin typeface="Palatino"/>
              </a:rPr>
              <a:t>Nævnet lægger vægt på, at </a:t>
            </a:r>
            <a:r>
              <a:rPr lang="da-DK" sz="1800" i="1" dirty="0">
                <a:highlight>
                  <a:srgbClr val="FFFF00"/>
                </a:highlight>
                <a:latin typeface="Palatino"/>
              </a:rPr>
              <a:t>sygdommen var direkte relateret til klagers graviditet, o</a:t>
            </a:r>
            <a:r>
              <a:rPr lang="da-DK" sz="1800" i="1" dirty="0">
                <a:latin typeface="Palatino"/>
              </a:rPr>
              <a:t>g at følgerne af sygdommen blev udløst i forbindelse med fødslen, og at sygdommen derfor var direkte relateret til klagers køn.” </a:t>
            </a:r>
          </a:p>
          <a:p>
            <a:pPr fontAlgn="base"/>
            <a:endParaRPr lang="da-DK" sz="1800" dirty="0">
              <a:latin typeface="Palatino"/>
            </a:endParaRPr>
          </a:p>
          <a:p>
            <a:pPr fontAlgn="base"/>
            <a:r>
              <a:rPr lang="da-DK" sz="1800" dirty="0">
                <a:latin typeface="Palatino"/>
              </a:rPr>
              <a:t>Tilkendt godtgørelse på kr. 20.000.</a:t>
            </a:r>
          </a:p>
          <a:p>
            <a:pPr fontAlgn="base"/>
            <a:endParaRPr lang="da-DK" sz="1800" dirty="0">
              <a:latin typeface="Palatino"/>
            </a:endParaRPr>
          </a:p>
          <a:p>
            <a:pPr fontAlgn="base"/>
            <a:r>
              <a:rPr lang="da-DK" sz="1800" dirty="0">
                <a:latin typeface="Palatino"/>
              </a:rPr>
              <a:t>Selskabet overvejede anfægtelse, men pga. forløbet hos LBN blev dette opgivet.</a:t>
            </a:r>
          </a:p>
          <a:p>
            <a:pPr fontAlgn="base"/>
            <a:endParaRPr lang="da-DK" sz="1800" dirty="0">
              <a:latin typeface="Palatino"/>
            </a:endParaRPr>
          </a:p>
          <a:p>
            <a:pPr fontAlgn="base"/>
            <a:r>
              <a:rPr lang="da-DK" sz="1800" dirty="0">
                <a:latin typeface="Palatino"/>
              </a:rPr>
              <a:t>Selskabet har skrevet til LBN, at kendelsen savner logisk sammenhæng med  resultatet i afgørelse af 26/1/24 (dækningsundtagelsen for lægelig behandling).</a:t>
            </a:r>
          </a:p>
        </p:txBody>
      </p:sp>
    </p:spTree>
    <p:extLst>
      <p:ext uri="{BB962C8B-B14F-4D97-AF65-F5344CB8AC3E}">
        <p14:creationId xmlns:p14="http://schemas.microsoft.com/office/powerpoint/2010/main" val="3193928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074080" cy="423898"/>
          </a:xfrm>
          <a:prstGeom prst="rect">
            <a:avLst/>
          </a:prstGeom>
          <a:noFill/>
        </p:spPr>
        <p:txBody>
          <a:bodyPr wrap="square" lIns="38799" tIns="19399" rIns="38799" bIns="19399" rtlCol="0">
            <a:spAutoFit/>
          </a:bodyPr>
          <a:lstStyle/>
          <a:p>
            <a:r>
              <a:rPr lang="en-GB" sz="2500" b="1" dirty="0" err="1">
                <a:solidFill>
                  <a:schemeClr val="accent1"/>
                </a:solidFill>
                <a:latin typeface="Palatino" pitchFamily="18" charset="0"/>
              </a:rPr>
              <a:t>Ligebehandlingsnævnets</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afgørelser</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a:t>
            </a:r>
            <a:r>
              <a:rPr lang="en-GB" sz="2500" b="1" dirty="0">
                <a:solidFill>
                  <a:schemeClr val="accent1"/>
                </a:solidFill>
                <a:latin typeface="Palatino" pitchFamily="18" charset="0"/>
              </a:rPr>
              <a:t> 23/10/24</a:t>
            </a:r>
            <a:endParaRPr lang="en-GB" sz="2800" dirty="0">
              <a:latin typeface="Palatino"/>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6" name="Rektangel 5">
            <a:extLst>
              <a:ext uri="{FF2B5EF4-FFF2-40B4-BE49-F238E27FC236}">
                <a16:creationId xmlns:a16="http://schemas.microsoft.com/office/drawing/2014/main" id="{6914D602-2B93-4A75-96B7-225397A0FA3F}"/>
              </a:ext>
            </a:extLst>
          </p:cNvPr>
          <p:cNvSpPr/>
          <p:nvPr/>
        </p:nvSpPr>
        <p:spPr>
          <a:xfrm>
            <a:off x="667247" y="1241330"/>
            <a:ext cx="8283805" cy="4247317"/>
          </a:xfrm>
          <a:prstGeom prst="rect">
            <a:avLst/>
          </a:prstGeom>
        </p:spPr>
        <p:txBody>
          <a:bodyPr wrap="square">
            <a:spAutoFit/>
          </a:bodyPr>
          <a:lstStyle/>
          <a:p>
            <a:pPr fontAlgn="base"/>
            <a:r>
              <a:rPr lang="da-DK" sz="1800" dirty="0">
                <a:latin typeface="Palatino"/>
              </a:rPr>
              <a:t>To nye afgørelser af 23/10/24 om selskabers påberåbelse af undtagelsen for lægelig behandling i forbindelse med fødsel (ikke offentliggjort).</a:t>
            </a:r>
          </a:p>
          <a:p>
            <a:pPr fontAlgn="base"/>
            <a:endParaRPr lang="da-DK" sz="1800" dirty="0">
              <a:latin typeface="Palatino"/>
            </a:endParaRPr>
          </a:p>
          <a:p>
            <a:r>
              <a:rPr lang="da-DK" sz="1800" b="1" dirty="0">
                <a:latin typeface="Palatino"/>
              </a:rPr>
              <a:t>Sag 23-24893 – Forløsning ved cup – Grad 4 bristning </a:t>
            </a:r>
          </a:p>
          <a:p>
            <a:endParaRPr lang="da-DK" sz="1800" dirty="0">
              <a:latin typeface="Palatino"/>
            </a:endParaRPr>
          </a:p>
          <a:p>
            <a:r>
              <a:rPr lang="da-DK" sz="1800" dirty="0">
                <a:latin typeface="Palatino"/>
              </a:rPr>
              <a:t>Klager sig fik grad 4 bristning efter fødsel skete ved anvendelse af cup. Skaden medførte flere gener og en længerevarende sygemelding fra klagers arbejde. </a:t>
            </a:r>
          </a:p>
          <a:p>
            <a:r>
              <a:rPr lang="da-DK" sz="1800" dirty="0">
                <a:latin typeface="Palatino"/>
              </a:rPr>
              <a:t>Skade afvist med henvisning til, at skaden var en følge af lægelig behandling der var undtaget efter betingelserne for ulykkesforsikringen.</a:t>
            </a:r>
          </a:p>
          <a:p>
            <a:endParaRPr lang="da-DK" sz="1800" dirty="0">
              <a:latin typeface="Palatino"/>
            </a:endParaRPr>
          </a:p>
          <a:p>
            <a:r>
              <a:rPr lang="da-DK" sz="1800" b="1" dirty="0">
                <a:latin typeface="Palatino"/>
              </a:rPr>
              <a:t>Sag 23-94624 – Klip – Grad 2 bristning</a:t>
            </a:r>
          </a:p>
          <a:p>
            <a:endParaRPr lang="da-DK" sz="1800" dirty="0">
              <a:latin typeface="Palatino"/>
            </a:endParaRPr>
          </a:p>
          <a:p>
            <a:r>
              <a:rPr lang="da-DK" sz="1800" dirty="0">
                <a:latin typeface="Palatino"/>
              </a:rPr>
              <a:t>Klager fik under fødslen anlagt et klip (</a:t>
            </a:r>
            <a:r>
              <a:rPr lang="da-DK" sz="1800" dirty="0" err="1">
                <a:latin typeface="Palatino"/>
              </a:rPr>
              <a:t>epistomi</a:t>
            </a:r>
            <a:r>
              <a:rPr lang="da-DK" sz="1800" dirty="0">
                <a:latin typeface="Palatino"/>
              </a:rPr>
              <a:t>), og pådrog sig en grad 2 bristning, som efterfølgende blev syet. Som følge af grad 2 bristningen fik klager gener i form af ufrivillig luftafgang. Afvist pga. ”lægelig behandling”.</a:t>
            </a:r>
          </a:p>
        </p:txBody>
      </p:sp>
    </p:spTree>
    <p:extLst>
      <p:ext uri="{BB962C8B-B14F-4D97-AF65-F5344CB8AC3E}">
        <p14:creationId xmlns:p14="http://schemas.microsoft.com/office/powerpoint/2010/main" val="66767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7884569" cy="1716559"/>
          </a:xfrm>
          <a:prstGeom prst="rect">
            <a:avLst/>
          </a:prstGeom>
          <a:noFill/>
        </p:spPr>
        <p:txBody>
          <a:bodyPr wrap="square" lIns="38799" tIns="19399" rIns="38799" bIns="19399" rtlCol="0">
            <a:spAutoFit/>
          </a:bodyPr>
          <a:lstStyle/>
          <a:p>
            <a:pPr fontAlgn="base"/>
            <a:r>
              <a:rPr lang="da-DK" sz="2800" b="1" dirty="0">
                <a:solidFill>
                  <a:schemeClr val="accent1"/>
                </a:solidFill>
                <a:latin typeface="Palatino" pitchFamily="18" charset="0"/>
              </a:rPr>
              <a:t>Ligebehandlingsnævnets afgørelse af 3/2/2022</a:t>
            </a:r>
          </a:p>
          <a:p>
            <a:br>
              <a:rPr lang="da-DK" sz="2800" b="1" dirty="0">
                <a:solidFill>
                  <a:schemeClr val="accent1"/>
                </a:solidFill>
                <a:latin typeface="Palatino" pitchFamily="18" charset="0"/>
              </a:rPr>
            </a:br>
            <a:endParaRPr lang="da-DK" sz="2800" b="1" dirty="0">
              <a:solidFill>
                <a:schemeClr val="accent1"/>
              </a:solidFill>
              <a:latin typeface="Palatino" pitchFamily="18" charset="0"/>
            </a:endParaRPr>
          </a:p>
          <a:p>
            <a:endParaRPr lang="da-DK" sz="2500" b="1" dirty="0">
              <a:solidFill>
                <a:schemeClr val="accent1"/>
              </a:solidFill>
              <a:latin typeface="Palatino" pitchFamily="18" charset="0"/>
              <a:ea typeface="Interstate-Regular"/>
              <a:cs typeface="Interstate-Regular"/>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58539" y="1064958"/>
            <a:ext cx="8694866" cy="4093428"/>
          </a:xfrm>
          <a:prstGeom prst="rect">
            <a:avLst/>
          </a:prstGeom>
          <a:noFill/>
        </p:spPr>
        <p:txBody>
          <a:bodyPr wrap="square" rtlCol="0">
            <a:spAutoFit/>
          </a:bodyPr>
          <a:lstStyle/>
          <a:p>
            <a:endParaRPr lang="da-DK" sz="2000" dirty="0">
              <a:latin typeface="Palatino" pitchFamily="18" charset="0"/>
            </a:endParaRPr>
          </a:p>
          <a:p>
            <a:r>
              <a:rPr lang="da-DK" sz="2000" dirty="0">
                <a:latin typeface="Palatino" pitchFamily="18" charset="0"/>
              </a:rPr>
              <a:t>Kvinde (FT) anmeldte, at hendes haleben var brækket under fødsel til sin ulykkesforsikring, der afviste med henvisning til, at skader under fødsel var direkte dækningsundtaget i betingelserne.</a:t>
            </a:r>
          </a:p>
          <a:p>
            <a:endParaRPr lang="da-DK" sz="2000" dirty="0">
              <a:latin typeface="Palatino" pitchFamily="18" charset="0"/>
            </a:endParaRPr>
          </a:p>
          <a:p>
            <a:r>
              <a:rPr lang="da-DK" sz="2000" dirty="0">
                <a:latin typeface="Palatino" pitchFamily="18" charset="0"/>
              </a:rPr>
              <a:t>Selskabet anerkendte i 2020, at undtagelsen var diskriminerende, men afslog fortsat dækning med henvisning til, at en skade indtrådt under en ”normal fødsel” ikke var dækket under ulykkesforsikringen, og da der ikke var sket en specifik eller usædvanlig hændelse. </a:t>
            </a:r>
          </a:p>
          <a:p>
            <a:endParaRPr lang="da-DK" sz="2000" dirty="0">
              <a:latin typeface="Palatino" pitchFamily="18" charset="0"/>
            </a:endParaRPr>
          </a:p>
          <a:p>
            <a:r>
              <a:rPr lang="da-DK" sz="2000" dirty="0">
                <a:latin typeface="Palatino" pitchFamily="18" charset="0"/>
              </a:rPr>
              <a:t>Selskabet anerkendte under behandlingen for ligebehandlingsnævnet, at der principielt var tale om et ulykkestilfælde, og anerkendte at første men ikke anden afvisning var udtryk for forskelsbehandling pga. køn. </a:t>
            </a:r>
          </a:p>
        </p:txBody>
      </p:sp>
    </p:spTree>
    <p:extLst>
      <p:ext uri="{BB962C8B-B14F-4D97-AF65-F5344CB8AC3E}">
        <p14:creationId xmlns:p14="http://schemas.microsoft.com/office/powerpoint/2010/main" val="3280115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074080" cy="423898"/>
          </a:xfrm>
          <a:prstGeom prst="rect">
            <a:avLst/>
          </a:prstGeom>
          <a:noFill/>
        </p:spPr>
        <p:txBody>
          <a:bodyPr wrap="square" lIns="38799" tIns="19399" rIns="38799" bIns="19399" rtlCol="0">
            <a:spAutoFit/>
          </a:bodyPr>
          <a:lstStyle/>
          <a:p>
            <a:r>
              <a:rPr lang="en-GB" sz="2500" b="1" dirty="0" err="1">
                <a:solidFill>
                  <a:schemeClr val="accent1"/>
                </a:solidFill>
                <a:latin typeface="Palatino" pitchFamily="18" charset="0"/>
              </a:rPr>
              <a:t>Ligebehandlingsnævnets</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afgørelser</a:t>
            </a:r>
            <a:r>
              <a:rPr lang="en-GB" sz="2500" b="1" dirty="0">
                <a:solidFill>
                  <a:schemeClr val="accent1"/>
                </a:solidFill>
                <a:latin typeface="Palatino" pitchFamily="18" charset="0"/>
              </a:rPr>
              <a:t> </a:t>
            </a:r>
            <a:r>
              <a:rPr lang="en-GB" sz="2500" b="1" dirty="0" err="1">
                <a:solidFill>
                  <a:schemeClr val="accent1"/>
                </a:solidFill>
                <a:latin typeface="Palatino" pitchFamily="18" charset="0"/>
              </a:rPr>
              <a:t>af</a:t>
            </a:r>
            <a:r>
              <a:rPr lang="en-GB" sz="2500" b="1" dirty="0">
                <a:solidFill>
                  <a:schemeClr val="accent1"/>
                </a:solidFill>
                <a:latin typeface="Palatino" pitchFamily="18" charset="0"/>
              </a:rPr>
              <a:t> 23/10/24</a:t>
            </a:r>
            <a:endParaRPr lang="en-GB" sz="2800" dirty="0">
              <a:latin typeface="Palatino"/>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6" name="Rektangel 5">
            <a:extLst>
              <a:ext uri="{FF2B5EF4-FFF2-40B4-BE49-F238E27FC236}">
                <a16:creationId xmlns:a16="http://schemas.microsoft.com/office/drawing/2014/main" id="{6914D602-2B93-4A75-96B7-225397A0FA3F}"/>
              </a:ext>
            </a:extLst>
          </p:cNvPr>
          <p:cNvSpPr/>
          <p:nvPr/>
        </p:nvSpPr>
        <p:spPr>
          <a:xfrm>
            <a:off x="667247" y="1241330"/>
            <a:ext cx="8283805" cy="4247317"/>
          </a:xfrm>
          <a:prstGeom prst="rect">
            <a:avLst/>
          </a:prstGeom>
        </p:spPr>
        <p:txBody>
          <a:bodyPr wrap="square">
            <a:spAutoFit/>
          </a:bodyPr>
          <a:lstStyle/>
          <a:p>
            <a:pPr fontAlgn="base"/>
            <a:r>
              <a:rPr lang="da-DK" sz="1800" dirty="0">
                <a:latin typeface="Palatino"/>
              </a:rPr>
              <a:t>LBH fandt at spørgsmålet om diskrimination pga. køn i relation til privattegnede forsikringer, bortset for spørgsmål om beregning af ydelsen mv., henhører under ligestillingsloven, og ikke forsikringsligebehandlingsloven.</a:t>
            </a:r>
          </a:p>
          <a:p>
            <a:pPr fontAlgn="base"/>
            <a:endParaRPr lang="da-DK" sz="1800" dirty="0">
              <a:latin typeface="Palatino"/>
            </a:endParaRPr>
          </a:p>
          <a:p>
            <a:pPr fontAlgn="base"/>
            <a:r>
              <a:rPr lang="da-DK" sz="1800" dirty="0">
                <a:latin typeface="Palatino"/>
              </a:rPr>
              <a:t>Herefter vurderede nævnet, at </a:t>
            </a:r>
          </a:p>
          <a:p>
            <a:pPr fontAlgn="base"/>
            <a:endParaRPr lang="da-DK" sz="1800" dirty="0">
              <a:latin typeface="Palatino"/>
            </a:endParaRPr>
          </a:p>
          <a:p>
            <a:pPr fontAlgn="base"/>
            <a:r>
              <a:rPr lang="da-DK" sz="1800" i="1" dirty="0">
                <a:latin typeface="Palatino"/>
              </a:rPr>
              <a:t>”klager ikke med det oplyste har påvist faktiske omstændigheder, der giver anledning til at formode, at hun har været udsat for forskelsbehandling på grund af køn.</a:t>
            </a:r>
          </a:p>
          <a:p>
            <a:pPr fontAlgn="base"/>
            <a:endParaRPr lang="da-DK" sz="1800" i="1" dirty="0">
              <a:latin typeface="Palatino"/>
            </a:endParaRPr>
          </a:p>
          <a:p>
            <a:pPr fontAlgn="base"/>
            <a:r>
              <a:rPr lang="da-DK" sz="1800" i="1" dirty="0">
                <a:latin typeface="Palatino"/>
              </a:rPr>
              <a:t>Nævnet har lagt vægt på indholdet af indklagedes afslag, hvor indklagede udelukkende begrundede afslaget med henvisning til undtagelsen om dækning ved følger af lægelig behandling, som ikke var nødvendiggjort af en skade, der var dækket af forsikringen, og at indklagede lagde vægt på, at bristningen efter indklagedes vurdering var forårsaget af klippet. Den anvendte forsikringsretlige begrundelse findes efter nævnets vurdering ikke at være kønsdiskriminerende i forbindelse med en </a:t>
            </a:r>
            <a:r>
              <a:rPr lang="da-DK" sz="1800" i="1">
                <a:latin typeface="Palatino"/>
              </a:rPr>
              <a:t>fødsel.”</a:t>
            </a:r>
            <a:endParaRPr lang="da-DK" sz="1800" dirty="0">
              <a:latin typeface="Palatino"/>
            </a:endParaRPr>
          </a:p>
        </p:txBody>
      </p:sp>
    </p:spTree>
    <p:extLst>
      <p:ext uri="{BB962C8B-B14F-4D97-AF65-F5344CB8AC3E}">
        <p14:creationId xmlns:p14="http://schemas.microsoft.com/office/powerpoint/2010/main" val="3390703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G_0717.jpg" descr="/Volumes/work 3/ark advokater/ark_foto/ark foto/s:h/IMG_0717.jpg"/>
          <p:cNvPicPr>
            <a:picLocks noGrp="1" noChangeAspect="1"/>
          </p:cNvPicPr>
          <p:nvPr>
            <p:ph type="pic" sz="quarter" idx="10"/>
          </p:nvPr>
        </p:nvPicPr>
        <p:blipFill>
          <a:blip r:embed="rId3"/>
          <a:srcRect/>
          <a:stretch>
            <a:fillRect/>
          </a:stretch>
        </p:blipFill>
        <p:spPr>
          <a:xfrm>
            <a:off x="0" y="0"/>
            <a:ext cx="9906000" cy="6857999"/>
          </a:xfrm>
        </p:spPr>
      </p:pic>
      <p:pic>
        <p:nvPicPr>
          <p:cNvPr id="4" name="Billede 3" descr="Logo_type_k-neg.png"/>
          <p:cNvPicPr>
            <a:picLocks noChangeAspect="1"/>
          </p:cNvPicPr>
          <p:nvPr/>
        </p:nvPicPr>
        <p:blipFill rotWithShape="1">
          <a:blip r:embed="rId4"/>
          <a:srcRect t="40097"/>
          <a:stretch/>
        </p:blipFill>
        <p:spPr>
          <a:xfrm>
            <a:off x="3573476" y="2655036"/>
            <a:ext cx="2759046" cy="1547926"/>
          </a:xfrm>
          <a:prstGeom prst="rect">
            <a:avLst/>
          </a:prstGeom>
        </p:spPr>
      </p:pic>
      <p:sp>
        <p:nvSpPr>
          <p:cNvPr id="6" name="Tekstboks 5"/>
          <p:cNvSpPr txBox="1"/>
          <p:nvPr/>
        </p:nvSpPr>
        <p:spPr>
          <a:xfrm>
            <a:off x="2615616" y="4827261"/>
            <a:ext cx="4674767" cy="246221"/>
          </a:xfrm>
          <a:prstGeom prst="rect">
            <a:avLst/>
          </a:prstGeom>
          <a:noFill/>
        </p:spPr>
        <p:txBody>
          <a:bodyPr wrap="square" rtlCol="0">
            <a:spAutoFit/>
          </a:bodyPr>
          <a:lstStyle/>
          <a:p>
            <a:pPr algn="ctr"/>
            <a:r>
              <a:rPr lang="da-DK" sz="1000" kern="800" spc="200" dirty="0">
                <a:solidFill>
                  <a:schemeClr val="bg2"/>
                </a:solidFill>
                <a:latin typeface="Interstate"/>
              </a:rPr>
              <a:t>Esplanaden 8A, 1263 København K</a:t>
            </a:r>
          </a:p>
        </p:txBody>
      </p:sp>
    </p:spTree>
    <p:extLst>
      <p:ext uri="{BB962C8B-B14F-4D97-AF65-F5344CB8AC3E}">
        <p14:creationId xmlns:p14="http://schemas.microsoft.com/office/powerpoint/2010/main" val="3736997337"/>
      </p:ext>
    </p:extLst>
  </p:cSld>
  <p:clrMapOvr>
    <a:masterClrMapping/>
  </p:clrMapOvr>
  <mc:AlternateContent xmlns:mc="http://schemas.openxmlformats.org/markup-compatibility/2006" xmlns:p14="http://schemas.microsoft.com/office/powerpoint/2010/main">
    <mc:Choice Requires="p14">
      <p:transition spd="slow" p14:dur="1500" advClick="0" advTm="7000">
        <p:split orient="vert"/>
      </p:transition>
    </mc:Choice>
    <mc:Fallback xmlns="">
      <p:transition spd="slow" advClick="0" advTm="7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7884569" cy="1716559"/>
          </a:xfrm>
          <a:prstGeom prst="rect">
            <a:avLst/>
          </a:prstGeom>
          <a:noFill/>
        </p:spPr>
        <p:txBody>
          <a:bodyPr wrap="square" lIns="38799" tIns="19399" rIns="38799" bIns="19399" rtlCol="0">
            <a:spAutoFit/>
          </a:bodyPr>
          <a:lstStyle/>
          <a:p>
            <a:pPr fontAlgn="base"/>
            <a:r>
              <a:rPr lang="da-DK" sz="2800" b="1" dirty="0">
                <a:solidFill>
                  <a:schemeClr val="accent1"/>
                </a:solidFill>
                <a:latin typeface="Palatino" pitchFamily="18" charset="0"/>
              </a:rPr>
              <a:t>Ligebehandlingsnævnets afgørelse af 3/2/2022 </a:t>
            </a:r>
          </a:p>
          <a:p>
            <a:br>
              <a:rPr lang="da-DK" sz="2800" b="1" dirty="0">
                <a:solidFill>
                  <a:schemeClr val="accent1"/>
                </a:solidFill>
                <a:latin typeface="Palatino" pitchFamily="18" charset="0"/>
              </a:rPr>
            </a:br>
            <a:endParaRPr lang="da-DK" sz="2800" b="1" dirty="0">
              <a:solidFill>
                <a:schemeClr val="accent1"/>
              </a:solidFill>
              <a:latin typeface="Palatino" pitchFamily="18" charset="0"/>
            </a:endParaRPr>
          </a:p>
          <a:p>
            <a:endParaRPr lang="da-DK" sz="2500" b="1" dirty="0">
              <a:solidFill>
                <a:schemeClr val="accent1"/>
              </a:solidFill>
              <a:latin typeface="Palatino" pitchFamily="18" charset="0"/>
              <a:ea typeface="Interstate-Regular"/>
              <a:cs typeface="Interstate-Regular"/>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58539" y="1064958"/>
            <a:ext cx="8694866" cy="4401205"/>
          </a:xfrm>
          <a:prstGeom prst="rect">
            <a:avLst/>
          </a:prstGeom>
          <a:noFill/>
        </p:spPr>
        <p:txBody>
          <a:bodyPr wrap="square" rtlCol="0">
            <a:spAutoFit/>
          </a:bodyPr>
          <a:lstStyle/>
          <a:p>
            <a:endParaRPr lang="da-DK" sz="2000" dirty="0">
              <a:latin typeface="Palatino" pitchFamily="18" charset="0"/>
            </a:endParaRPr>
          </a:p>
          <a:p>
            <a:r>
              <a:rPr lang="da-DK" sz="2000" dirty="0">
                <a:latin typeface="Palatino" pitchFamily="18" charset="0"/>
              </a:rPr>
              <a:t>Nævnets afgørelse om den </a:t>
            </a:r>
            <a:r>
              <a:rPr lang="da-DK" sz="2000" dirty="0">
                <a:highlight>
                  <a:srgbClr val="FFFF00"/>
                </a:highlight>
                <a:latin typeface="Palatino" pitchFamily="18" charset="0"/>
              </a:rPr>
              <a:t>første afvisning </a:t>
            </a:r>
            <a:r>
              <a:rPr lang="da-DK" sz="2000" dirty="0">
                <a:latin typeface="Palatino" pitchFamily="18" charset="0"/>
              </a:rPr>
              <a:t>(dækningsundtagelsen):</a:t>
            </a:r>
          </a:p>
          <a:p>
            <a:r>
              <a:rPr lang="da-DK" sz="2000" i="1" dirty="0">
                <a:latin typeface="Palatino" pitchFamily="18" charset="0"/>
              </a:rPr>
              <a:t>”FS praksis var udtryk for direkte forskelsbehandling på grund af køn, og at klager ved afslaget blev udsat for ringere behandling på grund af sit køn.”</a:t>
            </a:r>
          </a:p>
          <a:p>
            <a:endParaRPr lang="da-DK" sz="2000" i="1" dirty="0">
              <a:latin typeface="Palatino" pitchFamily="18" charset="0"/>
            </a:endParaRPr>
          </a:p>
          <a:p>
            <a:r>
              <a:rPr lang="da-DK" sz="2000" dirty="0">
                <a:latin typeface="Palatino" pitchFamily="18" charset="0"/>
              </a:rPr>
              <a:t>Nævnets afgørelse om den </a:t>
            </a:r>
            <a:r>
              <a:rPr lang="da-DK" sz="2000" dirty="0">
                <a:highlight>
                  <a:srgbClr val="FFFF00"/>
                </a:highlight>
                <a:latin typeface="Palatino" pitchFamily="18" charset="0"/>
              </a:rPr>
              <a:t>anden afvisning </a:t>
            </a:r>
            <a:r>
              <a:rPr lang="da-DK" sz="2000" dirty="0">
                <a:latin typeface="Palatino" pitchFamily="18" charset="0"/>
              </a:rPr>
              <a:t>(ikke ulykkestilfælde):</a:t>
            </a:r>
          </a:p>
          <a:p>
            <a:r>
              <a:rPr lang="da-DK" sz="2000" i="1" dirty="0">
                <a:latin typeface="Palatino" pitchFamily="18" charset="0"/>
              </a:rPr>
              <a:t>”..FS praksis, hvorefter kun skader opstået i forbindelse med, hvad der af FS vurderes at være en usædvanlig fødsel, er omfattet af ulykkesforsikringen, er udtryk for direkte forskelsbehandling på grund af køn.</a:t>
            </a:r>
          </a:p>
          <a:p>
            <a:r>
              <a:rPr lang="da-DK" sz="2000" i="1" dirty="0">
                <a:latin typeface="Palatino" pitchFamily="18" charset="0"/>
              </a:rPr>
              <a:t>FS anførte i afslaget, at bruddet på klagers haleben var opstået under en normal fødsel. FS anførte videre, at skader ved en fødsel ikke er et ulykkestilfælde.</a:t>
            </a:r>
          </a:p>
          <a:p>
            <a:r>
              <a:rPr lang="da-DK" sz="2000" i="1" dirty="0">
                <a:latin typeface="Palatino" pitchFamily="18" charset="0"/>
              </a:rPr>
              <a:t>Nævnet vurderer på den baggrund, at klager ved afslaget blev udsat for ringere behandling på grund af sit køn.”</a:t>
            </a:r>
          </a:p>
          <a:p>
            <a:endParaRPr lang="da-DK" sz="2000" i="1" dirty="0">
              <a:latin typeface="Palatino" pitchFamily="18" charset="0"/>
            </a:endParaRPr>
          </a:p>
        </p:txBody>
      </p:sp>
    </p:spTree>
    <p:extLst>
      <p:ext uri="{BB962C8B-B14F-4D97-AF65-F5344CB8AC3E}">
        <p14:creationId xmlns:p14="http://schemas.microsoft.com/office/powerpoint/2010/main" val="308861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7884569" cy="1716559"/>
          </a:xfrm>
          <a:prstGeom prst="rect">
            <a:avLst/>
          </a:prstGeom>
          <a:noFill/>
        </p:spPr>
        <p:txBody>
          <a:bodyPr wrap="square" lIns="38799" tIns="19399" rIns="38799" bIns="19399" rtlCol="0">
            <a:spAutoFit/>
          </a:bodyPr>
          <a:lstStyle/>
          <a:p>
            <a:pPr fontAlgn="base"/>
            <a:r>
              <a:rPr lang="da-DK" sz="2800" b="1" dirty="0">
                <a:solidFill>
                  <a:schemeClr val="accent1"/>
                </a:solidFill>
                <a:latin typeface="Palatino" pitchFamily="18" charset="0"/>
              </a:rPr>
              <a:t>Ligebehandlingsnævnets afgørelse af 3/2/2022 </a:t>
            </a:r>
          </a:p>
          <a:p>
            <a:br>
              <a:rPr lang="da-DK" sz="2800" b="1" dirty="0">
                <a:solidFill>
                  <a:schemeClr val="accent1"/>
                </a:solidFill>
                <a:latin typeface="Palatino" pitchFamily="18" charset="0"/>
              </a:rPr>
            </a:br>
            <a:endParaRPr lang="da-DK" sz="2800" b="1" dirty="0">
              <a:solidFill>
                <a:schemeClr val="accent1"/>
              </a:solidFill>
              <a:latin typeface="Palatino" pitchFamily="18" charset="0"/>
            </a:endParaRPr>
          </a:p>
          <a:p>
            <a:endParaRPr lang="da-DK" sz="2500" b="1" dirty="0">
              <a:solidFill>
                <a:schemeClr val="accent1"/>
              </a:solidFill>
              <a:latin typeface="Palatino" pitchFamily="18" charset="0"/>
              <a:ea typeface="Interstate-Regular"/>
              <a:cs typeface="Interstate-Regular"/>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58539" y="1064958"/>
            <a:ext cx="8694866" cy="3785652"/>
          </a:xfrm>
          <a:prstGeom prst="rect">
            <a:avLst/>
          </a:prstGeom>
          <a:noFill/>
        </p:spPr>
        <p:txBody>
          <a:bodyPr wrap="square" rtlCol="0">
            <a:spAutoFit/>
          </a:bodyPr>
          <a:lstStyle/>
          <a:p>
            <a:endParaRPr lang="da-DK" sz="2000" dirty="0">
              <a:latin typeface="Palatino" pitchFamily="18" charset="0"/>
            </a:endParaRPr>
          </a:p>
          <a:p>
            <a:r>
              <a:rPr lang="da-DK" sz="2000" dirty="0">
                <a:latin typeface="Palatino" pitchFamily="18" charset="0"/>
              </a:rPr>
              <a:t>FS revurdering af afslag og dækning af skaden var uden betydning, og FT fik tilkendt en samlet godtgørelse for forskelsbehandling på kr. 20.000.</a:t>
            </a:r>
            <a:r>
              <a:rPr lang="da-DK" sz="2000" b="1" dirty="0">
                <a:latin typeface="Palatino" pitchFamily="18" charset="0"/>
              </a:rPr>
              <a:t> </a:t>
            </a:r>
          </a:p>
          <a:p>
            <a:endParaRPr lang="da-DK" sz="2000" dirty="0">
              <a:latin typeface="Palatino" pitchFamily="18" charset="0"/>
            </a:endParaRPr>
          </a:p>
          <a:p>
            <a:r>
              <a:rPr lang="da-DK" sz="2000" dirty="0">
                <a:latin typeface="Palatino" pitchFamily="18" charset="0"/>
              </a:rPr>
              <a:t>En ”allerede fordi” afgørelse: Når FS havde givet afslag på dækning med henvisning til, at skader indtrådt under en ”normal fødsel” ikke kunne være et ulykkestilfælde, var der tale om diskrimination på grund af køn.</a:t>
            </a:r>
          </a:p>
          <a:p>
            <a:endParaRPr lang="da-DK" sz="2000" dirty="0">
              <a:latin typeface="Palatino" pitchFamily="18" charset="0"/>
            </a:endParaRPr>
          </a:p>
          <a:p>
            <a:r>
              <a:rPr lang="da-DK" sz="2000" dirty="0">
                <a:latin typeface="Palatino" pitchFamily="18" charset="0"/>
              </a:rPr>
              <a:t>IKKE en stillingtagen til, om skaden (brækket haleben) var sket ved en pludselig hændelse, som dækket under ulykkesforsikringen.</a:t>
            </a:r>
          </a:p>
          <a:p>
            <a:endParaRPr lang="da-DK" sz="2000" dirty="0">
              <a:latin typeface="Palatino" pitchFamily="18" charset="0"/>
            </a:endParaRPr>
          </a:p>
          <a:p>
            <a:endParaRPr lang="da-DK" sz="2000" dirty="0">
              <a:latin typeface="Palatino" pitchFamily="18" charset="0"/>
            </a:endParaRPr>
          </a:p>
        </p:txBody>
      </p:sp>
    </p:spTree>
    <p:extLst>
      <p:ext uri="{BB962C8B-B14F-4D97-AF65-F5344CB8AC3E}">
        <p14:creationId xmlns:p14="http://schemas.microsoft.com/office/powerpoint/2010/main" val="202567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7884569" cy="1716559"/>
          </a:xfrm>
          <a:prstGeom prst="rect">
            <a:avLst/>
          </a:prstGeom>
          <a:noFill/>
        </p:spPr>
        <p:txBody>
          <a:bodyPr wrap="square" lIns="38799" tIns="19399" rIns="38799" bIns="19399" rtlCol="0">
            <a:spAutoFit/>
          </a:bodyPr>
          <a:lstStyle/>
          <a:p>
            <a:pPr fontAlgn="base"/>
            <a:r>
              <a:rPr lang="da-DK" sz="2800" b="1" dirty="0">
                <a:solidFill>
                  <a:schemeClr val="accent1"/>
                </a:solidFill>
                <a:latin typeface="Palatino" pitchFamily="18" charset="0"/>
              </a:rPr>
              <a:t>Ligebehandlingsnævnets afgørelse af 3/2/2022 </a:t>
            </a:r>
          </a:p>
          <a:p>
            <a:br>
              <a:rPr lang="da-DK" sz="2800" b="1" dirty="0">
                <a:solidFill>
                  <a:schemeClr val="accent1"/>
                </a:solidFill>
                <a:latin typeface="Palatino" pitchFamily="18" charset="0"/>
              </a:rPr>
            </a:br>
            <a:endParaRPr lang="da-DK" sz="2800" b="1" dirty="0">
              <a:solidFill>
                <a:schemeClr val="accent1"/>
              </a:solidFill>
              <a:latin typeface="Palatino" pitchFamily="18" charset="0"/>
            </a:endParaRPr>
          </a:p>
          <a:p>
            <a:endParaRPr lang="da-DK" sz="2500" b="1" dirty="0">
              <a:solidFill>
                <a:schemeClr val="accent1"/>
              </a:solidFill>
              <a:latin typeface="Palatino" pitchFamily="18" charset="0"/>
              <a:ea typeface="Interstate-Regular"/>
              <a:cs typeface="Interstate-Regular"/>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2" name="Tekstfelt 1"/>
          <p:cNvSpPr txBox="1"/>
          <p:nvPr/>
        </p:nvSpPr>
        <p:spPr>
          <a:xfrm>
            <a:off x="658539" y="1064958"/>
            <a:ext cx="8694866" cy="4093428"/>
          </a:xfrm>
          <a:prstGeom prst="rect">
            <a:avLst/>
          </a:prstGeom>
          <a:noFill/>
        </p:spPr>
        <p:txBody>
          <a:bodyPr wrap="square" rtlCol="0">
            <a:spAutoFit/>
          </a:bodyPr>
          <a:lstStyle/>
          <a:p>
            <a:r>
              <a:rPr lang="da-DK" sz="2000" b="1" dirty="0">
                <a:latin typeface="Palatino" pitchFamily="18" charset="0"/>
              </a:rPr>
              <a:t>Konsekvenser:</a:t>
            </a:r>
          </a:p>
          <a:p>
            <a:r>
              <a:rPr lang="da-DK" sz="2000" dirty="0">
                <a:latin typeface="Palatino" pitchFamily="18" charset="0"/>
              </a:rPr>
              <a:t>Hele branchen gik i gang med (og havde været det fra efteråret 2021) at fjerne dækningsundtagelser for skade indtrådt under fødsel. </a:t>
            </a:r>
          </a:p>
          <a:p>
            <a:endParaRPr lang="da-DK" sz="2000" dirty="0">
              <a:latin typeface="Palatino" pitchFamily="18" charset="0"/>
            </a:endParaRPr>
          </a:p>
          <a:p>
            <a:r>
              <a:rPr lang="da-DK" sz="2000" dirty="0">
                <a:latin typeface="Palatino" pitchFamily="18" charset="0"/>
              </a:rPr>
              <a:t>Begrundelser for tidligere afslag blev gennemgået og godtgørelser udbetalt. </a:t>
            </a:r>
          </a:p>
          <a:p>
            <a:endParaRPr lang="da-DK" sz="2000" dirty="0">
              <a:latin typeface="Palatino" pitchFamily="18" charset="0"/>
            </a:endParaRPr>
          </a:p>
          <a:p>
            <a:r>
              <a:rPr lang="da-DK" sz="2000" dirty="0">
                <a:latin typeface="Palatino" pitchFamily="18" charset="0"/>
              </a:rPr>
              <a:t>Der var fortsat </a:t>
            </a:r>
            <a:r>
              <a:rPr lang="da-DK" sz="2000" dirty="0" err="1">
                <a:latin typeface="Palatino" pitchFamily="18" charset="0"/>
              </a:rPr>
              <a:t>afventen</a:t>
            </a:r>
            <a:r>
              <a:rPr lang="da-DK" sz="2000" dirty="0">
                <a:latin typeface="Palatino" pitchFamily="18" charset="0"/>
              </a:rPr>
              <a:t> af Ankenævnets stillingtagen til de 3 prøvesager, og om praksis kunne ændres i forhold til Ankenævnets praksis udmøntet i AK </a:t>
            </a:r>
            <a:r>
              <a:rPr lang="da-DK" sz="2000" b="1" dirty="0">
                <a:latin typeface="Palatino" pitchFamily="18" charset="0"/>
              </a:rPr>
              <a:t>82.321</a:t>
            </a:r>
            <a:r>
              <a:rPr lang="da-DK" sz="2000" dirty="0">
                <a:latin typeface="Palatino" pitchFamily="18" charset="0"/>
              </a:rPr>
              <a:t> (2012), hvor Ankenævnet angav følgende:</a:t>
            </a:r>
          </a:p>
          <a:p>
            <a:endParaRPr lang="da-DK" sz="2000" dirty="0">
              <a:latin typeface="Palatino" pitchFamily="18" charset="0"/>
            </a:endParaRPr>
          </a:p>
          <a:p>
            <a:r>
              <a:rPr lang="da-DK" sz="2000" i="1" dirty="0">
                <a:latin typeface="Palatino" pitchFamily="18" charset="0"/>
              </a:rPr>
              <a:t>”Herefter, og </a:t>
            </a:r>
            <a:r>
              <a:rPr lang="da-DK" sz="2000" i="1" dirty="0">
                <a:highlight>
                  <a:srgbClr val="FFFF00"/>
                </a:highlight>
                <a:latin typeface="Palatino" pitchFamily="18" charset="0"/>
              </a:rPr>
              <a:t>da en fødsel i hvert fald ikke i forsikringsmæssig forstand kan betegnes som et ulykkestilfælde</a:t>
            </a:r>
            <a:r>
              <a:rPr lang="da-DK" sz="2000" i="1" dirty="0">
                <a:latin typeface="Palatino" pitchFamily="18" charset="0"/>
              </a:rPr>
              <a:t>, kan nævnet ikke kritisere, at selskabet har afvist, at der foreligger et dækningsberettigende ulykkestilfælde.”</a:t>
            </a:r>
          </a:p>
        </p:txBody>
      </p:sp>
    </p:spTree>
    <p:extLst>
      <p:ext uri="{BB962C8B-B14F-4D97-AF65-F5344CB8AC3E}">
        <p14:creationId xmlns:p14="http://schemas.microsoft.com/office/powerpoint/2010/main" val="212278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A289AA-6971-D044-A896-0B3DF825C645}"/>
              </a:ext>
            </a:extLst>
          </p:cNvPr>
          <p:cNvSpPr txBox="1"/>
          <p:nvPr/>
        </p:nvSpPr>
        <p:spPr>
          <a:xfrm>
            <a:off x="667248" y="641060"/>
            <a:ext cx="8694466" cy="423898"/>
          </a:xfrm>
          <a:prstGeom prst="rect">
            <a:avLst/>
          </a:prstGeom>
          <a:noFill/>
        </p:spPr>
        <p:txBody>
          <a:bodyPr wrap="square" lIns="38799" tIns="19399" rIns="38799" bIns="19399" rtlCol="0">
            <a:spAutoFit/>
          </a:bodyPr>
          <a:lstStyle/>
          <a:p>
            <a:r>
              <a:rPr lang="da-DK" sz="2500" b="1" dirty="0">
                <a:solidFill>
                  <a:srgbClr val="384558"/>
                </a:solidFill>
                <a:latin typeface="Palatino"/>
              </a:rPr>
              <a:t>Vejen til Ankenævnets kendelser af 10/8/2022</a:t>
            </a:r>
            <a:endParaRPr lang="da-DK" sz="2500" dirty="0">
              <a:solidFill>
                <a:srgbClr val="384558"/>
              </a:solidFill>
              <a:latin typeface="Palatino"/>
            </a:endParaRPr>
          </a:p>
        </p:txBody>
      </p:sp>
      <p:pic>
        <p:nvPicPr>
          <p:cNvPr id="10" name="IMG_0702.jpg" descr="/Volumes/work 3/ark advokater/ark_foto/ark foto/blaa/IMG_0702.jpg"/>
          <p:cNvPicPr>
            <a:picLocks noGrp="1" noChangeAspect="1"/>
          </p:cNvPicPr>
          <p:nvPr>
            <p:ph type="pic" sz="quarter" idx="10"/>
          </p:nvPr>
        </p:nvPicPr>
        <p:blipFill rotWithShape="1">
          <a:blip r:embed="rId3"/>
          <a:srcRect t="40060" b="-142"/>
          <a:stretch/>
        </p:blipFill>
        <p:spPr>
          <a:xfrm>
            <a:off x="0" y="5561901"/>
            <a:ext cx="9906000" cy="1296098"/>
          </a:xfrm>
        </p:spPr>
      </p:pic>
      <p:sp>
        <p:nvSpPr>
          <p:cNvPr id="6" name="Rektangel 5">
            <a:extLst>
              <a:ext uri="{FF2B5EF4-FFF2-40B4-BE49-F238E27FC236}">
                <a16:creationId xmlns:a16="http://schemas.microsoft.com/office/drawing/2014/main" id="{6914D602-2B93-4A75-96B7-225397A0FA3F}"/>
              </a:ext>
            </a:extLst>
          </p:cNvPr>
          <p:cNvSpPr/>
          <p:nvPr/>
        </p:nvSpPr>
        <p:spPr>
          <a:xfrm>
            <a:off x="667247" y="1064958"/>
            <a:ext cx="8283805" cy="4678204"/>
          </a:xfrm>
          <a:prstGeom prst="rect">
            <a:avLst/>
          </a:prstGeom>
        </p:spPr>
        <p:txBody>
          <a:bodyPr wrap="square">
            <a:spAutoFit/>
          </a:bodyPr>
          <a:lstStyle/>
          <a:p>
            <a:r>
              <a:rPr lang="da-DK" sz="2000" dirty="0">
                <a:latin typeface="Palatino" pitchFamily="18" charset="0"/>
              </a:rPr>
              <a:t>U 2018. 7 H – Løberdommen </a:t>
            </a:r>
          </a:p>
          <a:p>
            <a:endParaRPr lang="da-DK" sz="2000" dirty="0">
              <a:latin typeface="Palatino" pitchFamily="18" charset="0"/>
            </a:endParaRPr>
          </a:p>
          <a:p>
            <a:r>
              <a:rPr lang="da-DK" sz="2000" dirty="0">
                <a:latin typeface="Palatino" pitchFamily="18" charset="0"/>
              </a:rPr>
              <a:t>En FT fik en meniskskade under løb. Hun angav et smæld i knæet, men kunne ikke direkte angive en årsag. </a:t>
            </a:r>
          </a:p>
          <a:p>
            <a:endParaRPr lang="da-DK" sz="2000" dirty="0">
              <a:latin typeface="Palatino" pitchFamily="18" charset="0"/>
            </a:endParaRPr>
          </a:p>
          <a:p>
            <a:r>
              <a:rPr lang="da-DK" sz="2000" dirty="0">
                <a:latin typeface="Palatino" pitchFamily="18" charset="0"/>
              </a:rPr>
              <a:t>Højesteret angav, at:</a:t>
            </a:r>
          </a:p>
          <a:p>
            <a:endParaRPr lang="da-DK" sz="2000" dirty="0">
              <a:latin typeface="Palatino" pitchFamily="18" charset="0"/>
            </a:endParaRPr>
          </a:p>
          <a:p>
            <a:r>
              <a:rPr lang="da-DK" sz="2000" i="1" dirty="0">
                <a:latin typeface="Palatino" pitchFamily="18" charset="0"/>
              </a:rPr>
              <a:t>”Den definition af et ulykkestilfælde, der anvendes i de foreliggende betingelser, er bred. Det hænger navnlig sammen med anvendelsen af ordet 'hændelse' og det forhold, at </a:t>
            </a:r>
            <a:r>
              <a:rPr lang="da-DK" sz="2000" i="1" dirty="0">
                <a:highlight>
                  <a:srgbClr val="FFFF00"/>
                </a:highlight>
                <a:latin typeface="Palatino" pitchFamily="18" charset="0"/>
              </a:rPr>
              <a:t>det ikke er en betingelse, at årsagen til ulykkestilfældet er udefra kommende påvirkning eller ydre omstændigheder</a:t>
            </a:r>
            <a:r>
              <a:rPr lang="da-DK" sz="2000" i="1" dirty="0">
                <a:latin typeface="Palatino" pitchFamily="18" charset="0"/>
              </a:rPr>
              <a:t>, ligesom det efter vores opfattelse heller ikke er en betingelse, at der er opstået noget usædvanligt, uventet eller tilfældigt i forbindelse med skadens indtræden. Den hændelse - initialpåvirkning - som har ført til skaden, skal dog være sket pludseligt”</a:t>
            </a:r>
          </a:p>
          <a:p>
            <a:endParaRPr lang="da-DK" sz="1800" dirty="0">
              <a:latin typeface="Palatino" pitchFamily="18" charset="0"/>
            </a:endParaRPr>
          </a:p>
        </p:txBody>
      </p:sp>
    </p:spTree>
    <p:extLst>
      <p:ext uri="{BB962C8B-B14F-4D97-AF65-F5344CB8AC3E}">
        <p14:creationId xmlns:p14="http://schemas.microsoft.com/office/powerpoint/2010/main" val="3553350728"/>
      </p:ext>
    </p:extLst>
  </p:cSld>
  <p:clrMapOvr>
    <a:masterClrMapping/>
  </p:clrMapOvr>
</p:sld>
</file>

<file path=ppt/theme/theme1.xml><?xml version="1.0" encoding="utf-8"?>
<a:theme xmlns:a="http://schemas.openxmlformats.org/drawingml/2006/main" name="Præsentation1">
  <a:themeElements>
    <a:clrScheme name="Brugerdefineret 4">
      <a:dk1>
        <a:srgbClr val="000000"/>
      </a:dk1>
      <a:lt1>
        <a:srgbClr val="FFFFFF"/>
      </a:lt1>
      <a:dk2>
        <a:srgbClr val="323232"/>
      </a:dk2>
      <a:lt2>
        <a:srgbClr val="FEFFFE"/>
      </a:lt2>
      <a:accent1>
        <a:srgbClr val="003C52"/>
      </a:accent1>
      <a:accent2>
        <a:srgbClr val="293B5F"/>
      </a:accent2>
      <a:accent3>
        <a:srgbClr val="294D37"/>
      </a:accent3>
      <a:accent4>
        <a:srgbClr val="5272B3"/>
      </a:accent4>
      <a:accent5>
        <a:srgbClr val="506784"/>
      </a:accent5>
      <a:accent6>
        <a:srgbClr val="313231"/>
      </a:accent6>
      <a:hlink>
        <a:srgbClr val="6B9F25"/>
      </a:hlink>
      <a:folHlink>
        <a:srgbClr val="B26B02"/>
      </a:folHlink>
    </a:clrScheme>
    <a:fontScheme name="Kontor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K PowerPoint_kopi  -  Skrivebeskyttet" id="{3DDD54B4-871D-480C-9194-727EB594C37D}" vid="{4D4C452E-AB1E-4AAE-9C5B-36E7B600C1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ARK PowerPoint</Template>
  <TotalTime>0</TotalTime>
  <Words>6281</Words>
  <Application>Microsoft Office PowerPoint</Application>
  <PresentationFormat>A4-papir (210 x 297 mm)</PresentationFormat>
  <Paragraphs>467</Paragraphs>
  <Slides>51</Slides>
  <Notes>51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51</vt:i4>
      </vt:variant>
    </vt:vector>
  </HeadingPairs>
  <TitlesOfParts>
    <vt:vector size="58" baseType="lpstr">
      <vt:lpstr>Arial</vt:lpstr>
      <vt:lpstr>Interstate</vt:lpstr>
      <vt:lpstr>Interstate-Regular</vt:lpstr>
      <vt:lpstr>Lato Regular</vt:lpstr>
      <vt:lpstr>Palatino</vt:lpstr>
      <vt:lpstr>Palatino Linotype</vt:lpstr>
      <vt:lpstr>Præsentation1</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subject/>
  <dc:creator>Pia Skotte Winsløw</dc:creator>
  <cp:keywords/>
  <dc:description/>
  <cp:lastModifiedBy>Pia Meyer</cp:lastModifiedBy>
  <cp:revision>381</cp:revision>
  <cp:lastPrinted>2022-04-05T09:40:48Z</cp:lastPrinted>
  <dcterms:created xsi:type="dcterms:W3CDTF">2019-08-06T06:02:06Z</dcterms:created>
  <dcterms:modified xsi:type="dcterms:W3CDTF">2024-12-11T12:59:56Z</dcterms:modified>
  <cp:category/>
</cp:coreProperties>
</file>