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jpeg" ContentType="image/jpeg"/>
  <Override PartName="/ppt/notesSlides/notesSlide3.xml" ContentType="application/vnd.openxmlformats-officedocument.presentationml.notesSlide+xml"/>
  <Override PartName="/ppt/media/image2.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3.jpeg" ContentType="image/jpeg"/>
  <Override PartName="/ppt/notesSlides/notesSlide6.xml" ContentType="application/vnd.openxmlformats-officedocument.presentationml.notesSlide+xml"/>
  <Override PartName="/ppt/media/image4.jpeg" ContentType="image/jpeg"/>
  <Override PartName="/ppt/notesSlides/notesSlide7.xml" ContentType="application/vnd.openxmlformats-officedocument.presentationml.notesSlide+xml"/>
  <Override PartName="/ppt/media/image5.jpeg" ContentType="image/jpeg"/>
  <Override PartName="/ppt/notesSlides/notesSlide8.xml" ContentType="application/vnd.openxmlformats-officedocument.presentationml.notesSlide+xml"/>
  <Override PartName="/ppt/media/image6.jpeg" ContentType="image/jpeg"/>
  <Override PartName="/ppt/notesSlides/notesSlide9.xml" ContentType="application/vnd.openxmlformats-officedocument.presentationml.notesSlide+xml"/>
  <Override PartName="/ppt/media/image7.jpeg" ContentType="image/jpeg"/>
  <Override PartName="/ppt/notesSlides/notesSlide10.xml" ContentType="application/vnd.openxmlformats-officedocument.presentationml.notesSlide+xml"/>
  <Override PartName="/ppt/media/image8.jpeg" ContentType="image/jpeg"/>
  <Override PartName="/ppt/notesSlides/notesSlide11.xml" ContentType="application/vnd.openxmlformats-officedocument.presentationml.notesSlide+xml"/>
  <Override PartName="/ppt/media/image9.jpeg" ContentType="image/jpeg"/>
  <Override PartName="/ppt/notesSlides/notesSlide12.xml" ContentType="application/vnd.openxmlformats-officedocument.presentationml.notesSlide+xml"/>
  <Override PartName="/ppt/media/image10.jpeg" ContentType="image/jpeg"/>
  <Override PartName="/ppt/notesSlides/notesSlide13.xml" ContentType="application/vnd.openxmlformats-officedocument.presentationml.notesSlide+xml"/>
  <Override PartName="/ppt/media/image11.jpeg" ContentType="image/jpeg"/>
  <Override PartName="/ppt/notesSlides/notesSlide14.xml" ContentType="application/vnd.openxmlformats-officedocument.presentationml.notesSlide+xml"/>
  <Override PartName="/ppt/media/image12.jpeg" ContentType="image/jpeg"/>
  <Override PartName="/ppt/media/image13.jpeg" ContentType="image/jpeg"/>
  <Override PartName="/ppt/media/image14.jpeg" ContentType="image/jpeg"/>
  <Override PartName="/ppt/notesSlides/notesSlide15.xml" ContentType="application/vnd.openxmlformats-officedocument.presentationml.notesSlide+xml"/>
  <Override PartName="/ppt/media/image15.jpeg" ContentType="image/jpeg"/>
  <Override PartName="/ppt/notesSlides/notesSlide16.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353"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1pPr>
    <a:lvl2pPr marL="0" marR="0" indent="0" algn="l" defTabSz="914353"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2pPr>
    <a:lvl3pPr marL="0" marR="0" indent="0" algn="l" defTabSz="914353"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3pPr>
    <a:lvl4pPr marL="0" marR="0" indent="0" algn="l" defTabSz="914353"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4pPr>
    <a:lvl5pPr marL="0" marR="0" indent="0" algn="l" defTabSz="914353"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5pPr>
    <a:lvl6pPr marL="0" marR="0" indent="0" algn="l" defTabSz="914353"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6pPr>
    <a:lvl7pPr marL="0" marR="0" indent="0" algn="l" defTabSz="914353"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7pPr>
    <a:lvl8pPr marL="0" marR="0" indent="0" algn="l" defTabSz="914353"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8pPr>
    <a:lvl9pPr marL="0" marR="0" indent="0" algn="l" defTabSz="914353"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6D6D6"/>
          </a:solidFill>
        </a:fill>
      </a:tcStyle>
    </a:wholeTbl>
    <a:band2H>
      <a:tcTxStyle b="def" i="def"/>
      <a:tcStyle>
        <a:tcBdr/>
        <a:fill>
          <a:solidFill>
            <a:srgbClr val="ECEC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CDCDC"/>
          </a:solidFill>
        </a:fill>
      </a:tcStyle>
    </a:wholeTbl>
    <a:band2H>
      <a:tcTxStyle b="def" i="def"/>
      <a:tcStyle>
        <a:tcBdr/>
        <a:fill>
          <a:solidFill>
            <a:schemeClr val="accent6">
              <a:lumOff val="63215"/>
            </a:schemeClr>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CFCF"/>
          </a:solidFill>
        </a:fill>
      </a:tcStyle>
    </a:wholeTbl>
    <a:band2H>
      <a:tcTxStyle b="def" i="def"/>
      <a:tcStyle>
        <a:tcBdr/>
        <a:fill>
          <a:solidFill>
            <a:srgbClr val="E8E8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59" name="Shape 59"/>
          <p:cNvSpPr/>
          <p:nvPr>
            <p:ph type="sldImg"/>
          </p:nvPr>
        </p:nvSpPr>
        <p:spPr>
          <a:xfrm>
            <a:off x="1143000" y="685800"/>
            <a:ext cx="4572000" cy="3429000"/>
          </a:xfrm>
          <a:prstGeom prst="rect">
            <a:avLst/>
          </a:prstGeom>
        </p:spPr>
        <p:txBody>
          <a:bodyPr/>
          <a:lstStyle/>
          <a:p>
            <a:pPr/>
          </a:p>
        </p:txBody>
      </p:sp>
      <p:sp>
        <p:nvSpPr>
          <p:cNvPr id="60" name="Shape 6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914353" latinLnBrk="0">
      <a:defRPr sz="1200">
        <a:latin typeface="+mn-lt"/>
        <a:ea typeface="+mn-ea"/>
        <a:cs typeface="+mn-cs"/>
        <a:sym typeface="Helvetica"/>
      </a:defRPr>
    </a:lvl1pPr>
    <a:lvl2pPr indent="228600" defTabSz="914353" latinLnBrk="0">
      <a:defRPr sz="1200">
        <a:latin typeface="+mn-lt"/>
        <a:ea typeface="+mn-ea"/>
        <a:cs typeface="+mn-cs"/>
        <a:sym typeface="Helvetica"/>
      </a:defRPr>
    </a:lvl2pPr>
    <a:lvl3pPr indent="457200" defTabSz="914353" latinLnBrk="0">
      <a:defRPr sz="1200">
        <a:latin typeface="+mn-lt"/>
        <a:ea typeface="+mn-ea"/>
        <a:cs typeface="+mn-cs"/>
        <a:sym typeface="Helvetica"/>
      </a:defRPr>
    </a:lvl3pPr>
    <a:lvl4pPr indent="685800" defTabSz="914353" latinLnBrk="0">
      <a:defRPr sz="1200">
        <a:latin typeface="+mn-lt"/>
        <a:ea typeface="+mn-ea"/>
        <a:cs typeface="+mn-cs"/>
        <a:sym typeface="Helvetica"/>
      </a:defRPr>
    </a:lvl4pPr>
    <a:lvl5pPr indent="914400" defTabSz="914353" latinLnBrk="0">
      <a:defRPr sz="1200">
        <a:latin typeface="+mn-lt"/>
        <a:ea typeface="+mn-ea"/>
        <a:cs typeface="+mn-cs"/>
        <a:sym typeface="Helvetica"/>
      </a:defRPr>
    </a:lvl5pPr>
    <a:lvl6pPr indent="1143000" defTabSz="914353" latinLnBrk="0">
      <a:defRPr sz="1200">
        <a:latin typeface="+mn-lt"/>
        <a:ea typeface="+mn-ea"/>
        <a:cs typeface="+mn-cs"/>
        <a:sym typeface="Helvetica"/>
      </a:defRPr>
    </a:lvl6pPr>
    <a:lvl7pPr indent="1371600" defTabSz="914353" latinLnBrk="0">
      <a:defRPr sz="1200">
        <a:latin typeface="+mn-lt"/>
        <a:ea typeface="+mn-ea"/>
        <a:cs typeface="+mn-cs"/>
        <a:sym typeface="Helvetica"/>
      </a:defRPr>
    </a:lvl7pPr>
    <a:lvl8pPr indent="1600200" defTabSz="914353" latinLnBrk="0">
      <a:defRPr sz="1200">
        <a:latin typeface="+mn-lt"/>
        <a:ea typeface="+mn-ea"/>
        <a:cs typeface="+mn-cs"/>
        <a:sym typeface="Helvetica"/>
      </a:defRPr>
    </a:lvl8pPr>
    <a:lvl9pPr indent="1828800" defTabSz="914353" latinLnBrk="0">
      <a:defRPr sz="1200">
        <a:latin typeface="+mn-lt"/>
        <a:ea typeface="+mn-ea"/>
        <a:cs typeface="+mn-cs"/>
        <a:sym typeface="Helvetica"/>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 name="Shape 64"/>
          <p:cNvSpPr/>
          <p:nvPr>
            <p:ph type="sldImg"/>
          </p:nvPr>
        </p:nvSpPr>
        <p:spPr>
          <a:prstGeom prst="rect">
            <a:avLst/>
          </a:prstGeom>
        </p:spPr>
        <p:txBody>
          <a:bodyPr/>
          <a:lstStyle/>
          <a:p>
            <a:pPr/>
          </a:p>
        </p:txBody>
      </p:sp>
      <p:sp>
        <p:nvSpPr>
          <p:cNvPr id="65" name="Shape 65"/>
          <p:cNvSpPr/>
          <p:nvPr>
            <p:ph type="body" sz="quarter" idx="1"/>
          </p:nvPr>
        </p:nvSpPr>
        <p:spPr>
          <a:prstGeom prst="rect">
            <a:avLst/>
          </a:prstGeom>
        </p:spPr>
        <p:txBody>
          <a:bodyPr/>
          <a:lstStyle/>
          <a:p>
            <a:pPr marL="120315" indent="-120315">
              <a:buSzPct val="100000"/>
              <a:buChar char="-"/>
            </a:pPr>
            <a:r>
              <a:t>præsentere mig kort, jeg arbejder til daglig som psykolog, og møder en del mennekser i krise. Jeg har gennem mange år arbejdet med forskellige typer kriser, her under flygtninge med krigs og tortur traumer, men også helt almindelige kriser, som vi kender mere fra hverdagslivet.</a:t>
            </a:r>
          </a:p>
          <a:p>
            <a:pPr/>
          </a:p>
          <a:p>
            <a:pPr marL="120315" indent="-120315">
              <a:buSzPct val="100000"/>
              <a:buChar char="-"/>
            </a:pPr>
            <a:r>
              <a:t>Jeg har en del samarbejder med forsikringsselskaber, og er derfor også en af dem som I typisk vil henvise jeres kunder til, når de har brug for psykologisk bistand på den ene eller anden måde. </a:t>
            </a:r>
          </a:p>
          <a:p>
            <a:pPr/>
          </a:p>
          <a:p>
            <a:pPr/>
            <a:r>
              <a:t>- hvad skal vi idag?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 name="Shape 117"/>
          <p:cNvSpPr/>
          <p:nvPr>
            <p:ph type="sldImg"/>
          </p:nvPr>
        </p:nvSpPr>
        <p:spPr>
          <a:prstGeom prst="rect">
            <a:avLst/>
          </a:prstGeom>
        </p:spPr>
        <p:txBody>
          <a:bodyPr/>
          <a:lstStyle/>
          <a:p>
            <a:pPr/>
          </a:p>
        </p:txBody>
      </p:sp>
      <p:sp>
        <p:nvSpPr>
          <p:cNvPr id="118" name="Shape 118"/>
          <p:cNvSpPr/>
          <p:nvPr>
            <p:ph type="body" sz="quarter" idx="1"/>
          </p:nvPr>
        </p:nvSpPr>
        <p:spPr>
          <a:prstGeom prst="rect">
            <a:avLst/>
          </a:prstGeom>
        </p:spPr>
        <p:txBody>
          <a:bodyPr/>
          <a:lstStyle/>
          <a:p>
            <a:pPr/>
            <a:r>
              <a:t>Så hvad kan vi sige opsamlende om krisen? Og de reaktioner vi kan forvente at se?</a:t>
            </a:r>
          </a:p>
          <a:p>
            <a:pPr/>
          </a:p>
          <a:p>
            <a:pPr marL="120315" indent="-120315">
              <a:buSzPct val="100000"/>
              <a:buChar char="-"/>
            </a:pPr>
            <a:r>
              <a:t>krisen (den traumatiske) er en tilstand hvor vi udsættes for en belastning der overstiger vores kapacitet til at rumme det, hvor vores erfaringer, mestringsstrategier, forståelse ikke længere slår til. Krise: en mental undtagelse tilstand, hvor påvirkningen overgår vores kapacitet eller evne til at håndtere, hvor vi ikke har nogle erfaringer at trække på</a:t>
            </a:r>
          </a:p>
          <a:p>
            <a:pPr/>
          </a:p>
          <a:p>
            <a:pPr marL="120315" indent="-120315">
              <a:buSzPct val="100000"/>
              <a:buChar char="-"/>
            </a:pPr>
            <a:r>
              <a:t>Krisereaktioner kan ses som en naturlig reaktion på en udsædvanlig hændelse, det er en mental undtagelsestilstand, og vores reaktioner er et forsøg på at mestre dette. </a:t>
            </a:r>
          </a:p>
          <a:p>
            <a:pPr/>
          </a:p>
          <a:p>
            <a:pPr/>
          </a:p>
          <a:p>
            <a:pPr/>
            <a:r>
              <a:t>Krise – kort opsamling</a:t>
            </a:r>
          </a:p>
          <a:p>
            <a:pPr/>
            <a:r>
              <a:t>	•	</a:t>
            </a:r>
          </a:p>
          <a:p>
            <a:pPr/>
            <a:r>
              <a:t>	•	Kendte erfaringer og mestringsstrategier slår ikke til</a:t>
            </a:r>
          </a:p>
          <a:p>
            <a:pPr/>
            <a:r>
              <a:t>	•	Særligt ved traumatisk krise: ingen tidligere erfaringer at trække på</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 name="Shape 123"/>
          <p:cNvSpPr/>
          <p:nvPr>
            <p:ph type="sldImg"/>
          </p:nvPr>
        </p:nvSpPr>
        <p:spPr>
          <a:prstGeom prst="rect">
            <a:avLst/>
          </a:prstGeom>
        </p:spPr>
        <p:txBody>
          <a:bodyPr/>
          <a:lstStyle/>
          <a:p>
            <a:pPr/>
          </a:p>
        </p:txBody>
      </p:sp>
      <p:sp>
        <p:nvSpPr>
          <p:cNvPr id="124" name="Shape 124"/>
          <p:cNvSpPr/>
          <p:nvPr>
            <p:ph type="body" sz="quarter" idx="1"/>
          </p:nvPr>
        </p:nvSpPr>
        <p:spPr>
          <a:prstGeom prst="rect">
            <a:avLst/>
          </a:prstGeom>
        </p:spPr>
        <p:txBody>
          <a:bodyPr/>
          <a:lstStyle/>
          <a:p>
            <a:pPr/>
            <a:r>
              <a:t>Fortsættelse: håndtering af krisereaktioner, hvad gør vi?</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 name="Shape 129"/>
          <p:cNvSpPr/>
          <p:nvPr>
            <p:ph type="sldImg"/>
          </p:nvPr>
        </p:nvSpPr>
        <p:spPr>
          <a:prstGeom prst="rect">
            <a:avLst/>
          </a:prstGeom>
        </p:spPr>
        <p:txBody>
          <a:bodyPr/>
          <a:lstStyle/>
          <a:p>
            <a:pPr/>
          </a:p>
        </p:txBody>
      </p:sp>
      <p:sp>
        <p:nvSpPr>
          <p:cNvPr id="130" name="Shape 130"/>
          <p:cNvSpPr/>
          <p:nvPr>
            <p:ph type="body" sz="quarter" idx="1"/>
          </p:nvPr>
        </p:nvSpPr>
        <p:spPr>
          <a:prstGeom prst="rect">
            <a:avLst/>
          </a:prstGeom>
        </p:spPr>
        <p:txBody>
          <a:bodyPr/>
          <a:lstStyle/>
          <a:p>
            <a:pPr/>
            <a:r>
              <a:t>Vi har set, at personen i krise er en der: har mistet forbindelsen er i alarmberedskab og efter al sandsynlighed derfor vil have et større eller mindre tab af funktions evne. Hvad har sådan en person brug for? Den psykologiske første hjælp vil jo ofte være det der gives når det er reaktivt kort efter en hændelse 1-3 dage, men de beskrevne områder vil være brugbare uanset hvor i krisen du befinder dig.</a:t>
            </a:r>
          </a:p>
          <a:p>
            <a:pPr/>
          </a:p>
          <a:p>
            <a:pPr/>
            <a:r>
              <a:t>- Professionel medmenneskelighed, ta i mod den anden med </a:t>
            </a:r>
            <a:r>
              <a:rPr b="1"/>
              <a:t>ro og tilstedeværelse</a:t>
            </a:r>
            <a:r>
              <a:t>. Vis du er der, og bevar roen. Din vigtigste opgave er at være i det svære med den anden.</a:t>
            </a:r>
          </a:p>
          <a:p>
            <a:pPr/>
          </a:p>
          <a:p>
            <a:pPr marL="120315" indent="-120315">
              <a:buSzPct val="100000"/>
              <a:buChar char="-"/>
            </a:pPr>
            <a:r>
              <a:t>Skab sikkerhed og tryghed med de midler du har til rådighed - du kan og skal ikke love mere end du kan holde, men gøre det du kan!</a:t>
            </a:r>
          </a:p>
          <a:p>
            <a:pPr/>
          </a:p>
          <a:p>
            <a:pPr marL="120315" indent="-120315">
              <a:buSzPct val="100000"/>
              <a:buChar char="-"/>
            </a:pPr>
            <a:r>
              <a:t>Hjælp med overblik, og basale ting, okay, hvor er du? Har du fået noget at spise/drikke? Så der er sket det, og nu er du her, og skal…</a:t>
            </a:r>
          </a:p>
          <a:p>
            <a:pPr marL="120315" indent="-120315">
              <a:buSzPct val="100000"/>
              <a:buChar char="-"/>
            </a:pPr>
          </a:p>
          <a:p>
            <a:pPr marL="120315" indent="-120315">
              <a:buSzPct val="100000"/>
              <a:buChar char="-"/>
            </a:pPr>
            <a:r>
              <a:t>genskab vigtige forbindelser, fødder på jorden/grounding ; til netværk; kontrol, </a:t>
            </a:r>
          </a:p>
          <a:p>
            <a:pPr/>
          </a:p>
          <a:p>
            <a:pPr/>
            <a:r>
              <a:t>- normaliserer reaktioner, men undgå at bagatalisere </a:t>
            </a:r>
          </a:p>
          <a:p>
            <a:pPr/>
          </a:p>
          <a:p>
            <a:pPr marL="120315" indent="-120315">
              <a:buSzPct val="100000"/>
              <a:buChar char="-"/>
            </a:pPr>
            <a:r>
              <a:t>Hvis de fortsat er i fare/udsat så kan det være at sørge for de kommer i sikkerhed, fx væk fra en ulykke, hen på et hospital, nogen der kan hjælpe dem. Særligt hvis det er tidligt og personen er i chok</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 name="Shape 135"/>
          <p:cNvSpPr/>
          <p:nvPr>
            <p:ph type="sldImg"/>
          </p:nvPr>
        </p:nvSpPr>
        <p:spPr>
          <a:prstGeom prst="rect">
            <a:avLst/>
          </a:prstGeom>
        </p:spPr>
        <p:txBody>
          <a:bodyPr/>
          <a:lstStyle/>
          <a:p>
            <a:pPr/>
          </a:p>
        </p:txBody>
      </p:sp>
      <p:sp>
        <p:nvSpPr>
          <p:cNvPr id="136" name="Shape 136"/>
          <p:cNvSpPr/>
          <p:nvPr>
            <p:ph type="body" sz="quarter" idx="1"/>
          </p:nvPr>
        </p:nvSpPr>
        <p:spPr>
          <a:prstGeom prst="rect">
            <a:avLst/>
          </a:prstGeom>
        </p:spPr>
        <p:txBody>
          <a:bodyPr/>
          <a:lstStyle/>
          <a:p>
            <a:pPr/>
            <a:r>
              <a:t>Pointen med at vi har en kanal at kommunikere med, en masse af det der skaber relationer mangler. Det kan vi forsøge at kompencere for.</a:t>
            </a:r>
          </a:p>
          <a:p>
            <a:pPr/>
          </a:p>
          <a:p>
            <a:pPr/>
          </a:p>
          <a:p>
            <a:pPr/>
            <a:r>
              <a:t>Få beskrivelser, du er der jo ikke!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Shape 147"/>
          <p:cNvSpPr/>
          <p:nvPr>
            <p:ph type="sldImg"/>
          </p:nvPr>
        </p:nvSpPr>
        <p:spPr>
          <a:prstGeom prst="rect">
            <a:avLst/>
          </a:prstGeom>
        </p:spPr>
        <p:txBody>
          <a:bodyPr/>
          <a:lstStyle/>
          <a:p>
            <a:pPr/>
          </a:p>
        </p:txBody>
      </p:sp>
      <p:sp>
        <p:nvSpPr>
          <p:cNvPr id="148" name="Shape 148"/>
          <p:cNvSpPr/>
          <p:nvPr>
            <p:ph type="body" sz="quarter" idx="1"/>
          </p:nvPr>
        </p:nvSpPr>
        <p:spPr>
          <a:prstGeom prst="rect">
            <a:avLst/>
          </a:prstGeom>
        </p:spPr>
        <p:txBody>
          <a:bodyPr/>
          <a:lstStyle/>
          <a:p>
            <a:pPr/>
            <a:r>
              <a:t>Nogle gode eksempler, sætninger…</a:t>
            </a:r>
          </a:p>
          <a:p>
            <a:pPr/>
            <a:r>
              <a:t>sekundær victimisering, fx “det var jo bare en øvelse” “du skal ikke være bange, det skal nok gå”</a:t>
            </a:r>
          </a:p>
          <a:p>
            <a:pPr/>
          </a:p>
          <a:p>
            <a:pPr/>
            <a:r>
              <a:t>Spørg til følelser (det understøtter ikke den naturlige bearbejdning)</a:t>
            </a:r>
          </a:p>
          <a:p>
            <a:pPr/>
          </a:p>
          <a:p>
            <a:pPr/>
            <a:r>
              <a:t>DO</a:t>
            </a:r>
          </a:p>
          <a:p>
            <a:pPr/>
          </a:p>
          <a:p>
            <a:pPr/>
          </a:p>
          <a:p>
            <a:pPr/>
            <a:r>
              <a:t>DON’T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Shape 157"/>
          <p:cNvSpPr/>
          <p:nvPr>
            <p:ph type="sldImg"/>
          </p:nvPr>
        </p:nvSpPr>
        <p:spPr>
          <a:prstGeom prst="rect">
            <a:avLst/>
          </a:prstGeom>
        </p:spPr>
        <p:txBody>
          <a:bodyPr/>
          <a:lstStyle/>
          <a:p>
            <a:pPr/>
          </a:p>
        </p:txBody>
      </p:sp>
      <p:sp>
        <p:nvSpPr>
          <p:cNvPr id="158" name="Shape 158"/>
          <p:cNvSpPr/>
          <p:nvPr>
            <p:ph type="body" sz="quarter" idx="1"/>
          </p:nvPr>
        </p:nvSpPr>
        <p:spPr>
          <a:prstGeom prst="rect">
            <a:avLst/>
          </a:prstGeom>
        </p:spPr>
        <p:txBody>
          <a:bodyPr/>
          <a:lstStyle/>
          <a:p>
            <a:pPr/>
            <a:r>
              <a:t>Til hjælperne:</a:t>
            </a:r>
          </a:p>
          <a:p>
            <a:pPr/>
            <a:r>
              <a:t>Før: oplæring, uddannelse, kend egne og andres alm. reaktioner (evt. læs bogen)</a:t>
            </a:r>
          </a:p>
          <a:p>
            <a:pPr/>
            <a:r>
              <a:t>Under: gode rammer, nogen og noget at gribe fat i (fx hav vigtige info tæt, hvem kan jeg umiddelbart gå til?), pauser/hvile</a:t>
            </a:r>
          </a:p>
          <a:p>
            <a:pPr/>
            <a:r>
              <a:t>Efter: sørg for det er mulighed for debriefing, og støtte/krise samtaler. Husk frivillighed og indulividuelle tilpasninger. Brug det klogt </a:t>
            </a:r>
          </a:p>
          <a:p>
            <a:pPr/>
          </a:p>
          <a:p>
            <a:pPr/>
            <a:r>
              <a:t>Kultur: hvor man ikke er alene med det, og reaktioner på arbejdet er normalt og forventeligt, og det er en styrke at bede om hjælp</a:t>
            </a:r>
          </a:p>
          <a:p>
            <a:pPr/>
          </a:p>
          <a:p>
            <a:pPr/>
            <a:r>
              <a:t>Defusing: kort samtale, lige efter hændelse eller dagen er slut, formål: at få beroliget folk lidt, støtte, sortering af indtryk, kort praktisk info</a:t>
            </a:r>
          </a:p>
          <a:p>
            <a:pPr/>
          </a:p>
          <a:p>
            <a:pPr/>
            <a:r>
              <a:t>Debreifing: 1-2 dage efter hændelse, helt ikke før, struktureret gennemgang af hændelse,  formål: at forbygge traumatiske efterreaktioner, og sikre bearbejdning.</a:t>
            </a:r>
          </a:p>
          <a:p>
            <a:pPr/>
            <a:r>
              <a:t>Læring, bearbejdning, screening, normalisering, sammenhold</a:t>
            </a:r>
          </a:p>
          <a:p>
            <a:pPr/>
          </a:p>
          <a:p>
            <a:pPr/>
            <a:r>
              <a:t>Frivilligt</a:t>
            </a:r>
          </a:p>
          <a:p>
            <a:pPr/>
          </a:p>
          <a:p>
            <a:pPr/>
          </a:p>
          <a:p>
            <a:pPr marL="73502" indent="-73502">
              <a:buSzPct val="100000"/>
              <a:buChar char="-"/>
            </a:pPr>
            <a:r>
              <a:t>For at forebygge og undgå sekundær og teritrær traumatisering</a:t>
            </a:r>
          </a:p>
          <a:p>
            <a:pPr marL="120315" indent="-120315">
              <a:buSzPct val="100000"/>
              <a:buChar char="-"/>
            </a:pPr>
            <a:r>
              <a:t>Sikre sundt arbejdsmiljø i noget der kan være ‘forudrenet’ af kriser</a:t>
            </a:r>
          </a:p>
          <a:p>
            <a:pPr marL="120315" indent="-120315">
              <a:buSzPct val="100000"/>
              <a:buChar char="-"/>
            </a:pPr>
            <a:r>
              <a:t>For at løse opgaverne bedre, sjovere og mere meningsfuldt, SAMMEN</a:t>
            </a:r>
          </a:p>
          <a:p>
            <a:pPr/>
          </a:p>
          <a:p>
            <a:pPr/>
            <a:r>
              <a:t>Fortæl historie om taxa selskab hvor medarbejder blev sekundært traumatiseret af historier OG optagelser fra kunder der opførte sig truende, upassende mm. (Hun så og hørte et barn i nød, det ramte noget) - sårbarheden i hende.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Shape 170"/>
          <p:cNvSpPr/>
          <p:nvPr>
            <p:ph type="sldImg"/>
          </p:nvPr>
        </p:nvSpPr>
        <p:spPr>
          <a:prstGeom prst="rect">
            <a:avLst/>
          </a:prstGeom>
        </p:spPr>
        <p:txBody>
          <a:bodyPr/>
          <a:lstStyle/>
          <a:p>
            <a:pPr/>
          </a:p>
        </p:txBody>
      </p:sp>
      <p:sp>
        <p:nvSpPr>
          <p:cNvPr id="171" name="Shape 171"/>
          <p:cNvSpPr/>
          <p:nvPr>
            <p:ph type="body" sz="quarter" idx="1"/>
          </p:nvPr>
        </p:nvSpPr>
        <p:spPr>
          <a:prstGeom prst="rect">
            <a:avLst/>
          </a:prstGeom>
        </p:spPr>
        <p:txBody>
          <a:bodyPr/>
          <a:lstStyle/>
          <a:p>
            <a:pPr/>
            <a:r>
              <a:t>Fortsættelse: håndtering af krisereaktioner, hvad gør vi?</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 name="Shape 68"/>
          <p:cNvSpPr/>
          <p:nvPr>
            <p:ph type="sldImg"/>
          </p:nvPr>
        </p:nvSpPr>
        <p:spPr>
          <a:prstGeom prst="rect">
            <a:avLst/>
          </a:prstGeom>
        </p:spPr>
        <p:txBody>
          <a:bodyPr/>
          <a:lstStyle/>
          <a:p>
            <a:pPr/>
          </a:p>
        </p:txBody>
      </p:sp>
      <p:sp>
        <p:nvSpPr>
          <p:cNvPr id="69" name="Shape 69"/>
          <p:cNvSpPr/>
          <p:nvPr>
            <p:ph type="body" sz="quarter" idx="1"/>
          </p:nvPr>
        </p:nvSpPr>
        <p:spPr>
          <a:prstGeom prst="rect">
            <a:avLst/>
          </a:prstGeom>
        </p:spPr>
        <p:txBody>
          <a:bodyPr/>
          <a:lstStyle/>
          <a:p>
            <a:pPr marL="120315" indent="-120315">
              <a:buSzPct val="100000"/>
              <a:buChar char="-"/>
            </a:pPr>
            <a:r>
              <a:t>Vi har en times tid sammen her idag, hvor vi skal kigger på nogle af de grundlæggende forståelser af kriser og hvordan man håndtere dem. Jeg har lagt det op sådan at vi i første omgang kigger på hvad en krise er og hvilke reaktioner vi kan forvente, og så herefter forholder os mere til, hvordan vi så kan håndtere det når vi møder det. Som når i sidder med det i jeres skadeshåndtering fx.</a:t>
            </a:r>
          </a:p>
          <a:p>
            <a:pPr/>
          </a:p>
          <a:p>
            <a:pPr marL="120315" indent="-120315">
              <a:buSzPct val="100000"/>
              <a:buChar char="-"/>
            </a:pPr>
            <a:r>
              <a:t>jeg har lagt op til at der ca halvejs er mulighed for at stille opklarende spørgsmål, eller hvis noget skal uddybes. Så hvis dier er noget undervejs i sidder og tænker, så kan i stille det der. Og så vil vi også slutte af med at åbne op for spørgsmål og kommentarer, inden vi runder af for idag. I sender spørgsmålene i kommentarsporet, og så vi Maike og jer samle det op herinde og så skal jeg forsørge at svare så godt jeg kan. Det er ikke sikkert vi kan nå alle spørgsmål, vi har kun den tid vi har, men jeg skal gøre mit bedste. </a:t>
            </a:r>
          </a:p>
          <a:p>
            <a:pPr/>
          </a:p>
          <a:p>
            <a:pPr/>
            <a:r>
              <a:t>- Hvad er en krise?</a:t>
            </a:r>
          </a:p>
          <a:p>
            <a:pPr/>
            <a:r>
              <a:t>Psykologiske krisereaktioner</a:t>
            </a:r>
          </a:p>
          <a:p>
            <a:pPr/>
            <a:r>
              <a:t>Hvordan påvirkes mennesker i krise?</a:t>
            </a:r>
          </a:p>
          <a:p>
            <a:pPr/>
            <a:r>
              <a:t>Spørgsmål?</a:t>
            </a:r>
          </a:p>
          <a:p>
            <a:pPr/>
            <a:r>
              <a:t>Psykologisk første hjælp</a:t>
            </a:r>
          </a:p>
          <a:p>
            <a:pPr/>
            <a:r>
              <a:t>Kommunikation og redskaber</a:t>
            </a:r>
          </a:p>
          <a:p>
            <a:pPr/>
            <a:r>
              <a:t>Do’s and Don’ts</a:t>
            </a:r>
          </a:p>
          <a:p>
            <a:pPr/>
            <a:r>
              <a:t>Hvordan passer vi på os selv?</a:t>
            </a:r>
          </a:p>
          <a:p>
            <a:pPr/>
            <a:r>
              <a:t>Spørgsmål og afrunding</a:t>
            </a:r>
          </a:p>
          <a:p>
            <a:pPr marL="120315" indent="-120315">
              <a:buSzPct val="100000"/>
              <a:buChar char="-"/>
            </a:pPr>
          </a:p>
          <a:p>
            <a:pPr marL="120315" indent="-120315">
              <a:buSzPct val="100000"/>
              <a:buChar char="-"/>
            </a:pPr>
            <a:r>
              <a:t>Slide og materialet her, kan I efterfølgende få tilsendt og det vil lægge som en del af jeres videns bank. </a:t>
            </a:r>
          </a:p>
          <a:p>
            <a:pPr/>
          </a:p>
          <a:p>
            <a:pPr/>
            <a:r>
              <a:t>- vi slutter kl. 17.45</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 name="Shape 74"/>
          <p:cNvSpPr/>
          <p:nvPr>
            <p:ph type="sldImg"/>
          </p:nvPr>
        </p:nvSpPr>
        <p:spPr>
          <a:prstGeom prst="rect">
            <a:avLst/>
          </a:prstGeom>
        </p:spPr>
        <p:txBody>
          <a:bodyPr/>
          <a:lstStyle/>
          <a:p>
            <a:pPr/>
          </a:p>
        </p:txBody>
      </p:sp>
      <p:sp>
        <p:nvSpPr>
          <p:cNvPr id="75" name="Shape 75"/>
          <p:cNvSpPr/>
          <p:nvPr>
            <p:ph type="body" sz="quarter" idx="1"/>
          </p:nvPr>
        </p:nvSpPr>
        <p:spPr>
          <a:prstGeom prst="rect">
            <a:avLst/>
          </a:prstGeom>
        </p:spPr>
        <p:txBody>
          <a:bodyPr/>
          <a:lstStyle/>
          <a:p>
            <a:pPr marL="120315" indent="-120315">
              <a:buSzPct val="100000"/>
              <a:buChar char="-"/>
            </a:pPr>
            <a:r>
              <a:t>Det er et menneskeligt vilkår at vi møder modgang og kriser er som sådan ikke udtryk for en patologi eller unormal tilstand med kan snarere ses som en reaktion på en for stor belastning. Alle mennesker har en tærskel og kan nå et punkt hvor det man normalt ville kunne håndtere eller klare overskrides, og her er det vi oplever krisereaktioner</a:t>
            </a:r>
          </a:p>
          <a:p>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 name="Shape 78"/>
          <p:cNvSpPr/>
          <p:nvPr>
            <p:ph type="sldImg"/>
          </p:nvPr>
        </p:nvSpPr>
        <p:spPr>
          <a:prstGeom prst="rect">
            <a:avLst/>
          </a:prstGeom>
        </p:spPr>
        <p:txBody>
          <a:bodyPr/>
          <a:lstStyle/>
          <a:p>
            <a:pPr/>
          </a:p>
        </p:txBody>
      </p:sp>
      <p:sp>
        <p:nvSpPr>
          <p:cNvPr id="79" name="Shape 79"/>
          <p:cNvSpPr/>
          <p:nvPr>
            <p:ph type="body" sz="quarter" idx="1"/>
          </p:nvPr>
        </p:nvSpPr>
        <p:spPr>
          <a:prstGeom prst="rect">
            <a:avLst/>
          </a:prstGeom>
        </p:spPr>
        <p:txBody>
          <a:bodyPr/>
          <a:lstStyle/>
          <a:p>
            <a:pPr/>
            <a:r>
              <a:t>Lad os starte med at få lidt hold på begreber og hvad vi egentlig taler om, når vi siger ‘Krise’.</a:t>
            </a:r>
          </a:p>
          <a:p>
            <a:pPr/>
          </a:p>
          <a:p>
            <a:pPr/>
            <a:r>
              <a:t>Helt overordnet kan vi skelne mellem to typer af kriser, nemlig det vi kalder udviklingskriser og det der hedder traumatiske kriser. Hvor:</a:t>
            </a:r>
          </a:p>
          <a:p>
            <a:pPr/>
          </a:p>
          <a:p>
            <a:pPr>
              <a:defRPr b="1"/>
            </a:pPr>
            <a:r>
              <a:t>udviklingskriser</a:t>
            </a:r>
            <a:r>
              <a:rPr b="0"/>
              <a:t> er almene kritiske dele af menneskelivet, så som: overgangen til voksen livet, at blive forældre, flytte hjemmefra, skilsmisse</a:t>
            </a:r>
            <a:endParaRPr b="0"/>
          </a:p>
          <a:p>
            <a:pPr/>
          </a:p>
          <a:p>
            <a:pPr/>
            <a:r>
              <a:t>En udviklingskrise opstår ved store livsovergange, hvor kendte rammer brydes, og man skal omstille sig til nye roller, relationer og vilkår. </a:t>
            </a:r>
          </a:p>
          <a:p>
            <a:pPr/>
          </a:p>
          <a:p>
            <a:pPr/>
            <a:r>
              <a:t>t</a:t>
            </a:r>
            <a:r>
              <a:rPr b="1"/>
              <a:t>raumatiske kriser </a:t>
            </a:r>
            <a:r>
              <a:t>som er voldsomme hændelser af truende og belastende karakter, bilulykker, røverier mm. Eller høj belastning over tid fx arbejdsmæssigt pres. Noget som ikke alle udsættes for og som udgør en belastning fra en </a:t>
            </a:r>
            <a:r>
              <a:rPr b="1"/>
              <a:t>ydre </a:t>
            </a:r>
            <a:r>
              <a:t>påvirkning.  </a:t>
            </a:r>
          </a:p>
          <a:p>
            <a:pPr/>
          </a:p>
          <a:p>
            <a:pPr/>
            <a:r>
              <a:t>I forsikringsregi vil de sikkert ofte møde de traumatiske kriser, men kan jo også møde udviklingskriser, fx ved skilsmisser eller pårørende ved dødsfald. En del af reaktionerne vil dog være de samme, og vi vil idag primært fokusere på traumatiske kriser. Jeg har valgt at læge trykket her, også fordi vi har begrænset tid.</a:t>
            </a:r>
          </a:p>
          <a:p>
            <a:pPr/>
          </a:p>
          <a:p>
            <a:pPr/>
            <a:r>
              <a:t>traume betyder grundlæggende ‘sår’ af varig eller midlertidig karakter som følge af en ydre påvirkning. Og det taler ind i sårbarhed, som en komponent i forståelsen af kriser, og hvad det er vi reagerer på, når der opstår en krise.</a:t>
            </a:r>
          </a:p>
          <a:p>
            <a:pPr marL="120315" indent="-120315">
              <a:buSzPct val="100000"/>
              <a:buChar char="-"/>
            </a:pPr>
          </a:p>
          <a:p>
            <a:pPr marL="120315" indent="-120315">
              <a:buSzPct val="100000"/>
              <a:buChar char="-"/>
            </a:pPr>
            <a:r>
              <a:t>Her er det afgørende at forstå at krisen er en r</a:t>
            </a:r>
            <a:r>
              <a:rPr b="1"/>
              <a:t>eaktion på tab</a:t>
            </a:r>
            <a:r>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 name="Shape 87"/>
          <p:cNvSpPr/>
          <p:nvPr>
            <p:ph type="sldImg"/>
          </p:nvPr>
        </p:nvSpPr>
        <p:spPr>
          <a:prstGeom prst="rect">
            <a:avLst/>
          </a:prstGeom>
        </p:spPr>
        <p:txBody>
          <a:bodyPr/>
          <a:lstStyle/>
          <a:p>
            <a:pPr/>
          </a:p>
        </p:txBody>
      </p:sp>
      <p:sp>
        <p:nvSpPr>
          <p:cNvPr id="88" name="Shape 88"/>
          <p:cNvSpPr/>
          <p:nvPr>
            <p:ph type="body" sz="quarter" idx="1"/>
          </p:nvPr>
        </p:nvSpPr>
        <p:spPr>
          <a:prstGeom prst="rect">
            <a:avLst/>
          </a:prstGeom>
        </p:spPr>
        <p:txBody>
          <a:bodyPr/>
          <a:lstStyle/>
          <a:p>
            <a:pPr/>
            <a:r>
              <a:t>Overordnet set så vil et krise forløb gennemgå 4 faser, hvor vi efter en given hændelse kan observere at personer typisk gennemgår: chok, reaktion, bearbejdning og nyorientering. Det er vigtigt at sige at der altid er individuelle variationer, og faserne oftes vil være overlappende og skiftende, og ikke forløbe som en binært fremskridende proces. Men for overblikket og forståelsen skyld, er det her skitseret lidt forsimplet. </a:t>
            </a:r>
          </a:p>
          <a:p>
            <a:pPr/>
          </a:p>
          <a:p>
            <a:pPr/>
            <a:r>
              <a:t>Det kan være godt at vide, at dette er helt almindelige og adaptive reaktioner, altså sunde og naturlige mestringsstrategier, på en belastning. Fordi det vil første øjekast måske ikke vil se sådan ud - når en person fx præsenterer et dødsfald helt uden følelser eller vi får en person i røret der grinende fortæller om en ulykke han lige har været ude for - det kan slå os lidt ud, men det kan også virke skræmmende for personen selv, ofte vil folk få en bekymring for at de er ved at blive skøre.</a:t>
            </a:r>
          </a:p>
          <a:p>
            <a:pPr/>
          </a:p>
          <a:p>
            <a:pPr/>
            <a:r>
              <a:t>Men altså de 4 faser, gennemgå kort.</a:t>
            </a:r>
          </a:p>
          <a:p>
            <a:pPr/>
          </a:p>
          <a:p>
            <a:pPr/>
            <a:r>
              <a:t>Den måde en krise normalt forløber på er altså vore systems måde at håndtere belastningen på, det er et beredskab der startes for at kunne: overleve, bearbejde og tilpasse os den nye virkelighed. De 4 faser giver os en forståelse af, at der er et menneskeligt beredskab, et hjælpe apparat, der så at sige går i gang for at passe på os og genoprette balancen og vores forbindelse til verden. </a:t>
            </a:r>
          </a:p>
          <a:p>
            <a:pPr/>
            <a:r>
              <a:t>Det kan også være godt at vide for at have en forståelse af, hvor folk vi møder måske er henne i processen, kunden der ringer ind lige efter en ulykke vil med en vis sandsynlighed have Andre reaktioner end den kunde der ringer ind en uge efter.</a:t>
            </a:r>
          </a:p>
          <a:p>
            <a:pPr/>
          </a:p>
          <a:p>
            <a:pPr/>
            <a:r>
              <a:t>For at forstå hvad kriser menneskelig set handler om, kan det være godt at betragte det som tab.. af en række ting, der overordnet set bringer os i fare..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 name="Shape 92"/>
          <p:cNvSpPr/>
          <p:nvPr>
            <p:ph type="sldImg"/>
          </p:nvPr>
        </p:nvSpPr>
        <p:spPr>
          <a:prstGeom prst="rect">
            <a:avLst/>
          </a:prstGeom>
        </p:spPr>
        <p:txBody>
          <a:bodyPr/>
          <a:lstStyle/>
          <a:p>
            <a:pPr/>
          </a:p>
        </p:txBody>
      </p:sp>
      <p:sp>
        <p:nvSpPr>
          <p:cNvPr id="93" name="Shape 93"/>
          <p:cNvSpPr/>
          <p:nvPr>
            <p:ph type="body" sz="quarter" idx="1"/>
          </p:nvPr>
        </p:nvSpPr>
        <p:spPr>
          <a:prstGeom prst="rect">
            <a:avLst/>
          </a:prstGeom>
        </p:spPr>
        <p:txBody>
          <a:bodyPr/>
          <a:lstStyle/>
          <a:p>
            <a:pPr marL="120315" indent="-120315">
              <a:buSzPct val="100000"/>
              <a:buChar char="-"/>
            </a:pPr>
            <a:r>
              <a:t>Krisen kan ses som en </a:t>
            </a:r>
            <a:r>
              <a:rPr b="1"/>
              <a:t>reaktion på tab</a:t>
            </a:r>
            <a:r>
              <a:t> på flere og - ofte samtidige - niveauer, og hjælpe os med at forstå både hvad det er der sker med mennesker i krise og hvordan vi bedst hjælper dem. </a:t>
            </a:r>
          </a:p>
          <a:p>
            <a:pPr marL="120315" indent="-120315">
              <a:buSzPct val="100000"/>
              <a:buChar char="-"/>
            </a:pPr>
          </a:p>
          <a:p>
            <a:pPr marL="120315" indent="-120315">
              <a:buSzPct val="100000"/>
              <a:buChar char="-"/>
            </a:pPr>
            <a:r>
              <a:t>1) Helt grundlæggende er mennesket et </a:t>
            </a:r>
            <a:r>
              <a:rPr b="1"/>
              <a:t>meningsskabende</a:t>
            </a:r>
            <a:r>
              <a:t> væsen, vi er indrettet til at skabe mening og søger dette. situationer hvor vi ikke længere kan skabe mening vil ofte opleves faretruende og ubehagelige, fordi tabet af mening bliver en grundlæggende trussel mod vores eksistens, vi kan ikke længere regne med at ‘verden er god’ fx (mange oplever krise over det som sker i USA fx) og det der før var forudsigeligt er måske blevet uforudsigeligt og derved truende. Vi ved at evnen til st skabe mening - selv i det meningsløse - er en meget stærk menneskelig resilisens faktor, og at tab af mening har stor betydning for krisereaktionen. Eks med koncentrations lejer fanger, der skaber mening her, som strategi for overlevelse.</a:t>
            </a:r>
          </a:p>
          <a:p>
            <a:pPr marL="120315" indent="-120315">
              <a:buSzPct val="100000"/>
              <a:buChar char="-"/>
            </a:pPr>
          </a:p>
          <a:p>
            <a:pPr marL="120315" indent="-120315">
              <a:buSzPct val="100000"/>
              <a:buChar char="-"/>
            </a:pPr>
            <a:r>
              <a:t>2) Derfor kan kriser også ses som reaktioner på </a:t>
            </a:r>
            <a:r>
              <a:rPr b="1"/>
              <a:t>tab af kontrol</a:t>
            </a:r>
            <a:r>
              <a:t>, hvor den udsatte ikke længere oplever at kunne styre eller øve indflydelse på begivenhederne. Denne oplevelse af hjælpeløshed og tab af agens (handleevne) er psykologisk set noget vi ved har stor betydning for hvor traumatisk en givent hændelse vil være, og altså for krisens omfang og alvor. Oplevelsen af ikke at kunne komme væk fra en farlig situation eller være ude af stand til at beskytte sig selv eller andre fra en fare, vil ofte være noget vi høre om i krisehændelser. Tab af kontrol er en grundlæggende trussel for et menneske. Hændelser eller situationer hvor folk oplever sig ude af kontrol vil øge belastningen og risikoen for en mere alvorlig krise. Fx tortur som et ekstremt eksempel. Eller miste herredømmet over sin bil</a:t>
            </a:r>
          </a:p>
          <a:p>
            <a:pPr/>
          </a:p>
          <a:p>
            <a:pPr marL="120315" indent="-120315">
              <a:buSzPct val="100000"/>
              <a:buChar char="-"/>
            </a:pPr>
            <a:r>
              <a:t>3) På et mere konkret plan kan vi også forstå kriser som</a:t>
            </a:r>
            <a:r>
              <a:rPr b="1"/>
              <a:t> tabet af betydningsfulde andre</a:t>
            </a:r>
            <a:r>
              <a:t> eller </a:t>
            </a:r>
            <a:r>
              <a:rPr b="1"/>
              <a:t>forbindelsen </a:t>
            </a:r>
            <a:r>
              <a:t>til andre. Personen der mister en ægtefælle, forældre eller et barn. Dog kan det her være vigtigt at adskille krisen fra sorg. Hvor tab jo også forekommer ved sorg, men først bliver en krise der hvor der ikke er de fornødne resurser til at håndtere tabet - det ventede tab af farfar vil ofte ikke udløse en krise, mens det uventede dødsfald af en forældre ofte vil udløse en krise, fordi det overskrider personenes kapacitet. At være forbundet til andre relationelt er igen et grundlæggende menneskeligt livsvilkår, og tabet af forbindelse kan både opleves meningsløst og truende.</a:t>
            </a:r>
          </a:p>
          <a:p>
            <a:pPr/>
          </a:p>
          <a:p>
            <a:pPr marL="120315" indent="-120315">
              <a:buSzPct val="100000"/>
              <a:buChar char="-"/>
            </a:pPr>
            <a:r>
              <a:t>4) Tryghed, er en menneskelig base for overlevelse, </a:t>
            </a:r>
            <a:r>
              <a:rPr b="1"/>
              <a:t>tabet eller truslen mod tryghed </a:t>
            </a:r>
            <a:r>
              <a:t>er derfor også forbundet med krise, en oplevelse af at være i fare. Det være sig som reaktion på at have været vidne til andre der har været udsat for vold, et røveri man har overværet eller været del af. </a:t>
            </a:r>
          </a:p>
          <a:p>
            <a:pPr/>
          </a:p>
          <a:p>
            <a:pPr/>
            <a:r>
              <a:t>Tabet af disse forbindelser er menneskeligt set voldsomme og faretruende…</a:t>
            </a:r>
          </a:p>
          <a:p>
            <a:pPr/>
          </a:p>
          <a:p>
            <a:pPr/>
            <a:r>
              <a:t>På den måde er tab af: mening, kontrol, betydningsfulde andre og tryghed alle - og ofte i et samspil - knyttet til den </a:t>
            </a:r>
            <a:r>
              <a:rPr b="1"/>
              <a:t>traumatiske krisereaktion</a:t>
            </a:r>
            <a:r>
              <a:t>. Og hvis vi nu kigger videre på hvordan krisen og tabet rammer det enkelte menneske, kan vi se nogle typiske og almindelige reaktioner. Hvis vi kigger på funktionsniveau kan vi bemærke et andet tab, som er et afgørende og væsentligt træk ved krisen: nemlig midlertidige tab af kognitive funktioner.</a:t>
            </a:r>
          </a:p>
          <a:p>
            <a:pPr/>
          </a:p>
          <a:p>
            <a:pPr/>
            <a:r>
              <a:t>I en krise situation fungerer hjernen ikke som den plejer!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 name="Shape 98"/>
          <p:cNvSpPr/>
          <p:nvPr>
            <p:ph type="sldImg"/>
          </p:nvPr>
        </p:nvSpPr>
        <p:spPr>
          <a:prstGeom prst="rect">
            <a:avLst/>
          </a:prstGeom>
        </p:spPr>
        <p:txBody>
          <a:bodyPr/>
          <a:lstStyle/>
          <a:p>
            <a:pPr/>
          </a:p>
        </p:txBody>
      </p:sp>
      <p:sp>
        <p:nvSpPr>
          <p:cNvPr id="99" name="Shape 99"/>
          <p:cNvSpPr/>
          <p:nvPr>
            <p:ph type="body" sz="quarter" idx="1"/>
          </p:nvPr>
        </p:nvSpPr>
        <p:spPr>
          <a:prstGeom prst="rect">
            <a:avLst/>
          </a:prstGeom>
        </p:spPr>
        <p:txBody>
          <a:bodyPr/>
          <a:lstStyle/>
          <a:p>
            <a:pPr/>
            <a:r>
              <a:t>Krisereaktion - hjernen:</a:t>
            </a:r>
          </a:p>
          <a:p>
            <a:pPr/>
          </a:p>
          <a:p>
            <a:pPr/>
            <a:r>
              <a:t>Midlertidige og kortvarige </a:t>
            </a:r>
            <a:r>
              <a:rPr b="1"/>
              <a:t>tab af almindelige kognitive funktioner </a:t>
            </a:r>
            <a:r>
              <a:t>som: korttidshukommelse, logisk tænkning, orienteringsevnen, vil ofte forekomme ved kriser. Det er i udgangspunktet forbigående og vil aftage over relativt kort tid, og må regnes som normale reaktioner på usædvanlige belastninger. (ved udviklingen af mere alvorlige og længere varende traumatiske reaktioner så som PTSD kan dette blive mere vedvarende symptomer.)</a:t>
            </a:r>
          </a:p>
          <a:p>
            <a:pPr/>
          </a:p>
          <a:p>
            <a:pPr/>
            <a:r>
              <a:t>Vi kan ofte opleve at folk virker usammenhængende, diffuse, glemmer ting de lige har fået at vide. I visse tilfælde kan vi også opleve at folk, kort efter en alvorlig ulykke fx, får en </a:t>
            </a:r>
            <a:r>
              <a:rPr b="1"/>
              <a:t>chok reaktion</a:t>
            </a:r>
            <a:r>
              <a:t>, hvor de i alvorlig grad mister vitale funktioner som fx syn eller bevæge apparatet helt paralyseres. Dette skyldes at hjernen, i en krise situation, ikke virker som den plejer men der aktiveres et kriseberedskab, så at sige, hvor kapaciteten i hjernen afsættes til overlevelse. Det betyder at de ‘højere’ funktioner som hukommelse og logisk tænkning sættes mere eller mindre ud af spillet. </a:t>
            </a:r>
          </a:p>
          <a:p>
            <a:pPr/>
          </a:p>
          <a:p>
            <a:pPr/>
            <a:r>
              <a:t>Et godt eksempel er at folk kan blive meget sort/hvid tænkende fordi deres evne til at nuancere og se ting fra flere sider er nedsat. Hvilket kan have stor betydning for deres dømmekraft i en krise situation.vi kan ofte se at folk enten slet ikke kan tage beslutninger - kan ikke overskue ting, eller træffe meget dårlige beslutninger fx ‘jeg skal bare hjem’ selv om der er smerter i ryggen fx.</a:t>
            </a:r>
          </a:p>
          <a:p>
            <a:pPr/>
          </a:p>
          <a:p>
            <a:pPr/>
            <a:r>
              <a:t>Omvendt kan der også ses eksempler på </a:t>
            </a:r>
            <a:r>
              <a:rPr b="1"/>
              <a:t>‘super’hukommelse </a:t>
            </a:r>
            <a:r>
              <a:t>hvor hjernen bliver i stand til at bearbejde store mængder information - som et vern mod den opståede krise - det vil ofte komme til udtryk som krisereaktioner hvor personen fx giver udtryk for en oplevelse af uvirkelighed, at ting sker i slow motion eller tab af tidsfornemmelse.</a:t>
            </a:r>
          </a:p>
          <a:p>
            <a:pPr/>
          </a:p>
          <a:p>
            <a:pPr>
              <a:defRPr b="1"/>
            </a:pPr>
            <a:r>
              <a:t>Gode eksempler??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 name="Shape 104"/>
          <p:cNvSpPr/>
          <p:nvPr>
            <p:ph type="sldImg"/>
          </p:nvPr>
        </p:nvSpPr>
        <p:spPr>
          <a:prstGeom prst="rect">
            <a:avLst/>
          </a:prstGeom>
        </p:spPr>
        <p:txBody>
          <a:bodyPr/>
          <a:lstStyle/>
          <a:p>
            <a:pPr/>
          </a:p>
        </p:txBody>
      </p:sp>
      <p:sp>
        <p:nvSpPr>
          <p:cNvPr id="105" name="Shape 105"/>
          <p:cNvSpPr/>
          <p:nvPr>
            <p:ph type="body" sz="quarter" idx="1"/>
          </p:nvPr>
        </p:nvSpPr>
        <p:spPr>
          <a:prstGeom prst="rect">
            <a:avLst/>
          </a:prstGeom>
        </p:spPr>
        <p:txBody>
          <a:bodyPr/>
          <a:lstStyle/>
          <a:p>
            <a:pPr/>
            <a:r>
              <a:t>Krisereaktion - Kroppen:</a:t>
            </a:r>
          </a:p>
          <a:p>
            <a:pPr/>
          </a:p>
          <a:p>
            <a:pPr marL="120315" indent="-120315">
              <a:buSzPct val="100000"/>
              <a:buChar char="-"/>
            </a:pPr>
            <a:r>
              <a:t>Den traumatiske krise er en fare situation, og kroppen bliver aktiveret fordi tabet indebærer en fare…/trussel. Kropsligt betyder det, at der mobiliseres resurser til at klare krisen/situationen, det er det vi kender som en </a:t>
            </a:r>
            <a:r>
              <a:rPr b="1"/>
              <a:t>stress reaktion. </a:t>
            </a:r>
            <a:r>
              <a:t>Kroppen vil på </a:t>
            </a:r>
            <a:r>
              <a:rPr b="1"/>
              <a:t>kort sigt </a:t>
            </a:r>
            <a:r>
              <a:t>gøre klar til at kæmpe eller flygte - i nogle tilfælde vil den fryse, som et led i at overleve - og reagere med at øge blodcirkulationen, sende blod til muskler, spænde op, udskille affaldsstoffer. Og på </a:t>
            </a:r>
            <a:r>
              <a:rPr b="1"/>
              <a:t>længere</a:t>
            </a:r>
            <a:r>
              <a:t> sigt, søge at tilpasse sig krise situationen, ved at have et mere generelt forøget alarm beredskab, øget stofskifte, hjerte rytme, hormoner.</a:t>
            </a:r>
          </a:p>
          <a:p>
            <a:pPr/>
          </a:p>
          <a:p>
            <a:pPr marL="120315" indent="-120315">
              <a:buSzPct val="100000"/>
              <a:buChar char="-"/>
            </a:pPr>
            <a:r>
              <a:t>Det spiller naturligvis sammen med den kognitive kapacitet, som vi så før, hvor tabet af højere funktioner er et led i denne alarm proces. Vi kan ofte se det hos den kriseramte ved, at de kan blive mere opfarende, have pludselige emotionelle udbrud (de er mere aroused), og de vil ofte også selv kunne blive alarmerede over og måske skræmte af deres egne kropslige reaktioner - mit hjerte banker helt vildt, eller jeg er så anspændt.</a:t>
            </a:r>
          </a:p>
          <a:p>
            <a:pPr/>
          </a:p>
          <a:p>
            <a:pPr marL="120315" indent="-120315">
              <a:buSzPct val="100000"/>
              <a:buChar char="-"/>
            </a:pPr>
            <a:r>
              <a:t>godt eksempel, og hvorfor det er brugbart at vide? Det kan være godt at vide, at den man møder som er i krise, kan have en alameret krop, fordi det kan hjælpe os med at forstå hvorfor de reagere som de gør - det er faktisk meningsfuldt, og vi kan normalisere det, og berolige dem! Og så kan det være godt at vide noget om ens egen reaktion, hvis man selv oplever en alamering af kroppen i møde med det - det sker nemlig også.</a:t>
            </a:r>
          </a:p>
          <a:p>
            <a:pPr/>
          </a:p>
          <a:p>
            <a:pPr/>
            <a:r>
              <a:t>Hvad er det så for reaktioner vi ofte vil se, når der opstår denne alarm tilstand? Her kan det være brugbart at kigge på 3 typiske reaktioner…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 name="Shape 111"/>
          <p:cNvSpPr/>
          <p:nvPr>
            <p:ph type="sldImg"/>
          </p:nvPr>
        </p:nvSpPr>
        <p:spPr>
          <a:prstGeom prst="rect">
            <a:avLst/>
          </a:prstGeom>
        </p:spPr>
        <p:txBody>
          <a:bodyPr/>
          <a:lstStyle/>
          <a:p>
            <a:pPr/>
          </a:p>
        </p:txBody>
      </p:sp>
      <p:sp>
        <p:nvSpPr>
          <p:cNvPr id="112" name="Shape 112"/>
          <p:cNvSpPr/>
          <p:nvPr>
            <p:ph type="body" sz="quarter" idx="1"/>
          </p:nvPr>
        </p:nvSpPr>
        <p:spPr>
          <a:prstGeom prst="rect">
            <a:avLst/>
          </a:prstGeom>
        </p:spPr>
        <p:txBody>
          <a:bodyPr/>
          <a:lstStyle/>
          <a:p>
            <a:pPr>
              <a:defRPr b="1"/>
            </a:pPr>
            <a:r>
              <a:t>Gennemskriv med mine ord…</a:t>
            </a:r>
          </a:p>
          <a:p>
            <a:pPr/>
            <a:endParaRPr b="1"/>
          </a:p>
          <a:p>
            <a:pPr/>
            <a:r>
              <a:t>Krisereaktion - kæmp, flygt, frys:</a:t>
            </a:r>
          </a:p>
          <a:p>
            <a:pPr/>
          </a:p>
          <a:p>
            <a:pPr/>
          </a:p>
          <a:p>
            <a:pPr/>
            <a:r>
              <a:t>Kamp – “Jeg skal gøre noget NU”</a:t>
            </a:r>
          </a:p>
          <a:p>
            <a:pPr/>
          </a:p>
          <a:p>
            <a:pPr/>
            <a:r>
              <a:t>Formål: Beskytte sig ved at gå i modangreb</a:t>
            </a:r>
          </a:p>
          <a:p>
            <a:pPr/>
          </a:p>
          <a:p>
            <a:pPr/>
            <a:r>
              <a:t>Kendetegn:</a:t>
            </a:r>
          </a:p>
          <a:p>
            <a:pPr/>
            <a:r>
              <a:t>	•	Irritation, vrede, frustration</a:t>
            </a:r>
          </a:p>
          <a:p>
            <a:pPr/>
            <a:r>
              <a:t>	•	Konfrontation, kritik, bebrejdelse</a:t>
            </a:r>
          </a:p>
          <a:p>
            <a:pPr/>
            <a:r>
              <a:t>	•	Rastløshed, anspændthed</a:t>
            </a:r>
          </a:p>
          <a:p>
            <a:pPr/>
            <a:r>
              <a:t>	•	Hurtig tale, stærke holdninger</a:t>
            </a:r>
          </a:p>
          <a:p>
            <a:pPr/>
            <a:r>
              <a:t>	•	Lav tolerance for modstand</a:t>
            </a:r>
          </a:p>
          <a:p>
            <a:pPr/>
          </a:p>
          <a:p>
            <a:pPr/>
            <a:r>
              <a:t>I krise:</a:t>
            </a:r>
          </a:p>
          <a:p>
            <a:pPr/>
            <a:r>
              <a:t>Energien rettes udad. Personen forsøger at genvinde kontrol ved at handle, presse på eller kæmpe – også verbalt eller relationelt.</a:t>
            </a:r>
          </a:p>
          <a:p>
            <a:pPr/>
          </a:p>
          <a:p>
            <a:pPr/>
            <a:r>
              <a:t>⸻</a:t>
            </a:r>
          </a:p>
          <a:p>
            <a:pPr/>
          </a:p>
          <a:p>
            <a:pPr/>
            <a:r>
              <a:t>Flugt – “Jeg skal væk herfra”</a:t>
            </a:r>
          </a:p>
          <a:p>
            <a:pPr/>
          </a:p>
          <a:p>
            <a:pPr/>
            <a:r>
              <a:t>Formål: Beskytte sig ved at undgå truslen</a:t>
            </a:r>
          </a:p>
          <a:p>
            <a:pPr/>
          </a:p>
          <a:p>
            <a:pPr/>
            <a:r>
              <a:t>Kendetegn:</a:t>
            </a:r>
          </a:p>
          <a:p>
            <a:pPr/>
            <a:r>
              <a:t>	•	Undgåelse af situationer eller mennesker</a:t>
            </a:r>
          </a:p>
          <a:p>
            <a:pPr/>
            <a:r>
              <a:t>	•	Trækning sig socialt</a:t>
            </a:r>
          </a:p>
          <a:p>
            <a:pPr/>
            <a:r>
              <a:t>	•	Overaktivitet (holde sig konstant i gang)</a:t>
            </a:r>
          </a:p>
          <a:p>
            <a:pPr/>
            <a:r>
              <a:t>	•	Distraktion, arbejde, skærm, misbrug</a:t>
            </a:r>
          </a:p>
          <a:p>
            <a:pPr/>
            <a:r>
              <a:t>	•	Tanker om at “flygte” mentalt eller fysisk</a:t>
            </a:r>
          </a:p>
          <a:p>
            <a:pPr/>
          </a:p>
          <a:p>
            <a:pPr/>
            <a:r>
              <a:t>I krise:</a:t>
            </a:r>
          </a:p>
          <a:p>
            <a:pPr/>
            <a:r>
              <a:t>Energien rettes væk. Personen forsøger at mindske ubehaget ved at undgå det, der aktiverer krisen.</a:t>
            </a:r>
          </a:p>
          <a:p>
            <a:pPr/>
          </a:p>
          <a:p>
            <a:pPr/>
            <a:r>
              <a:t>⸻</a:t>
            </a:r>
          </a:p>
          <a:p>
            <a:pPr/>
          </a:p>
          <a:p>
            <a:pPr/>
            <a:r>
              <a:t>Frys – “Jeg kan ikke gøre noget”</a:t>
            </a:r>
          </a:p>
          <a:p>
            <a:pPr/>
          </a:p>
          <a:p>
            <a:pPr/>
            <a:r>
              <a:t>Formål: Overleve ved at lukke ned</a:t>
            </a:r>
          </a:p>
          <a:p>
            <a:pPr/>
          </a:p>
          <a:p>
            <a:pPr/>
            <a:r>
              <a:t>Kendetegn:</a:t>
            </a:r>
          </a:p>
          <a:p>
            <a:pPr/>
            <a:r>
              <a:t>	•	Tomhed, følelsesløshed</a:t>
            </a:r>
          </a:p>
          <a:p>
            <a:pPr/>
            <a:r>
              <a:t>	•	Handlingslammelse</a:t>
            </a:r>
          </a:p>
          <a:p>
            <a:pPr/>
            <a:r>
              <a:t>	•	Langsomhed, passivitet</a:t>
            </a:r>
          </a:p>
          <a:p>
            <a:pPr/>
            <a:r>
              <a:t>	•	Svært ved at tænke, beslutte, huske</a:t>
            </a:r>
          </a:p>
          <a:p>
            <a:pPr/>
            <a:r>
              <a:t>	•	Oplevelse af afstand til sig selv eller verden</a:t>
            </a:r>
          </a:p>
          <a:p>
            <a:pPr/>
          </a:p>
          <a:p>
            <a:pPr/>
            <a:r>
              <a:t>I krise:</a:t>
            </a:r>
          </a:p>
          <a:p>
            <a:pPr/>
            <a:r>
              <a:t>Systemet går i nedlukning. Det er ikke et valg – men en automatisk overlevelsesreaktion, når belastningen overstiger kapaciteten.</a:t>
            </a:r>
          </a:p>
          <a:p>
            <a:pPr/>
          </a:p>
          <a:p>
            <a:pPr/>
          </a:p>
          <a:p>
            <a:pPr/>
            <a:r>
              <a:t>Vigtige pointer (god til opsamling)</a:t>
            </a:r>
          </a:p>
          <a:p>
            <a:pPr/>
            <a:r>
              <a:t>	•	Alle tre er normale, biologiske reaktioner</a:t>
            </a:r>
          </a:p>
          <a:p>
            <a:pPr/>
            <a:r>
              <a:t>	•	De er automatiske, ikke viljestyrede</a:t>
            </a:r>
          </a:p>
          <a:p>
            <a:pPr/>
            <a:r>
              <a:t>	•	Den samme person kan skifte mellem dem</a:t>
            </a:r>
          </a:p>
          <a:p>
            <a:pPr/>
            <a:r>
              <a:t>	•	Ingen reaktion er “forkert” – de giver mening i situationen</a:t>
            </a:r>
          </a:p>
          <a:p>
            <a:pPr/>
          </a:p>
          <a:p>
            <a:pPr/>
            <a:r>
              <a:t>Frys reaktion: Spil dø eller spil med</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elslide">
    <p:spTree>
      <p:nvGrpSpPr>
        <p:cNvPr id="1" name=""/>
        <p:cNvGrpSpPr/>
        <p:nvPr/>
      </p:nvGrpSpPr>
      <p:grpSpPr>
        <a:xfrm>
          <a:off x="0" y="0"/>
          <a:ext cx="0" cy="0"/>
          <a:chOff x="0" y="0"/>
          <a:chExt cx="0" cy="0"/>
        </a:xfrm>
      </p:grpSpPr>
      <p:sp>
        <p:nvSpPr>
          <p:cNvPr id="14" name="Tekstfelt 23"/>
          <p:cNvSpPr txBox="1"/>
          <p:nvPr/>
        </p:nvSpPr>
        <p:spPr>
          <a:xfrm>
            <a:off x="5350478" y="6311902"/>
            <a:ext cx="1674316" cy="2946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200">
                <a:latin typeface="Avenir Light"/>
                <a:ea typeface="Avenir Light"/>
                <a:cs typeface="Avenir Light"/>
                <a:sym typeface="Avenir Light"/>
              </a:defRPr>
            </a:lvl1pPr>
          </a:lstStyle>
          <a:p>
            <a:pPr/>
            <a:r>
              <a:t>www.mortenhalberg.dk</a:t>
            </a:r>
          </a:p>
        </p:txBody>
      </p:sp>
      <p:pic>
        <p:nvPicPr>
          <p:cNvPr id="15" name="Billede 11" descr="Billede 11"/>
          <p:cNvPicPr>
            <a:picLocks noChangeAspect="1"/>
          </p:cNvPicPr>
          <p:nvPr/>
        </p:nvPicPr>
        <p:blipFill>
          <a:blip r:embed="rId2">
            <a:extLst/>
          </a:blip>
          <a:stretch>
            <a:fillRect/>
          </a:stretch>
        </p:blipFill>
        <p:spPr>
          <a:xfrm>
            <a:off x="9795463" y="216405"/>
            <a:ext cx="2012952" cy="410845"/>
          </a:xfrm>
          <a:prstGeom prst="rect">
            <a:avLst/>
          </a:prstGeom>
          <a:ln w="12700">
            <a:miter lim="400000"/>
          </a:ln>
        </p:spPr>
      </p:pic>
      <p:sp>
        <p:nvSpPr>
          <p:cNvPr id="16" name="Titeltekst"/>
          <p:cNvSpPr txBox="1"/>
          <p:nvPr>
            <p:ph type="title"/>
          </p:nvPr>
        </p:nvSpPr>
        <p:spPr>
          <a:xfrm>
            <a:off x="1751010" y="1300786"/>
            <a:ext cx="8689979" cy="2509215"/>
          </a:xfrm>
          <a:prstGeom prst="rect">
            <a:avLst/>
          </a:prstGeom>
        </p:spPr>
        <p:txBody>
          <a:bodyPr anchor="b"/>
          <a:lstStyle>
            <a:lvl1pPr algn="ctr">
              <a:defRPr sz="4800"/>
            </a:lvl1pPr>
          </a:lstStyle>
          <a:p>
            <a:pPr/>
            <a:r>
              <a:t>Titeltekst</a:t>
            </a:r>
          </a:p>
        </p:txBody>
      </p:sp>
      <p:sp>
        <p:nvSpPr>
          <p:cNvPr id="17" name="Brødtekst, niveau et…"/>
          <p:cNvSpPr txBox="1"/>
          <p:nvPr>
            <p:ph type="body" sz="quarter" idx="1"/>
          </p:nvPr>
        </p:nvSpPr>
        <p:spPr>
          <a:xfrm>
            <a:off x="1751010" y="3886203"/>
            <a:ext cx="8689979" cy="1371601"/>
          </a:xfrm>
          <a:prstGeom prst="rect">
            <a:avLst/>
          </a:prstGeom>
        </p:spPr>
        <p:txBody>
          <a:bodyPr/>
          <a:lstStyle>
            <a:lvl1pPr marL="0" indent="0" algn="ctr">
              <a:buSzTx/>
              <a:buFontTx/>
              <a:buNone/>
              <a:defRPr sz="2200">
                <a:solidFill>
                  <a:schemeClr val="accent4"/>
                </a:solidFill>
              </a:defRPr>
            </a:lvl1pPr>
            <a:lvl2pPr marL="0" indent="0" algn="ctr">
              <a:buSzTx/>
              <a:buFontTx/>
              <a:buNone/>
              <a:defRPr sz="2200">
                <a:solidFill>
                  <a:schemeClr val="accent4"/>
                </a:solidFill>
              </a:defRPr>
            </a:lvl2pPr>
            <a:lvl3pPr marL="0" indent="0" algn="ctr">
              <a:buSzTx/>
              <a:buFontTx/>
              <a:buNone/>
              <a:defRPr sz="2200">
                <a:solidFill>
                  <a:schemeClr val="accent4"/>
                </a:solidFill>
              </a:defRPr>
            </a:lvl3pPr>
            <a:lvl4pPr marL="0" indent="0" algn="ctr">
              <a:buSzTx/>
              <a:buFontTx/>
              <a:buNone/>
              <a:defRPr sz="2200">
                <a:solidFill>
                  <a:schemeClr val="accent4"/>
                </a:solidFill>
              </a:defRPr>
            </a:lvl4pPr>
            <a:lvl5pPr marL="0" indent="0" algn="ctr">
              <a:buSzTx/>
              <a:buFontTx/>
              <a:buNone/>
              <a:defRPr sz="2200">
                <a:solidFill>
                  <a:schemeClr val="accent4"/>
                </a:solidFill>
              </a:defRPr>
            </a:lvl5pPr>
          </a:lstStyle>
          <a:p>
            <a:pPr/>
            <a:r>
              <a:t>Brødtekst, niveau et</a:t>
            </a:r>
          </a:p>
          <a:p>
            <a:pPr lvl="1"/>
            <a:r>
              <a:t>Brødtekst, niveau to</a:t>
            </a:r>
          </a:p>
          <a:p>
            <a:pPr lvl="2"/>
            <a:r>
              <a:t>Brødtekst, niveau tre</a:t>
            </a:r>
          </a:p>
          <a:p>
            <a:pPr lvl="3"/>
            <a:r>
              <a:t>Brødtekst, niveau fire</a:t>
            </a:r>
          </a:p>
          <a:p>
            <a:pPr lvl="4"/>
            <a:r>
              <a:t>Brødtekst, niveau fem</a:t>
            </a:r>
          </a:p>
        </p:txBody>
      </p:sp>
      <p:sp>
        <p:nvSpPr>
          <p:cNvPr id="18" name="Lysbilled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el og indholdsobjekt">
    <p:spTree>
      <p:nvGrpSpPr>
        <p:cNvPr id="1" name=""/>
        <p:cNvGrpSpPr/>
        <p:nvPr/>
      </p:nvGrpSpPr>
      <p:grpSpPr>
        <a:xfrm>
          <a:off x="0" y="0"/>
          <a:ext cx="0" cy="0"/>
          <a:chOff x="0" y="0"/>
          <a:chExt cx="0" cy="0"/>
        </a:xfrm>
      </p:grpSpPr>
      <p:sp>
        <p:nvSpPr>
          <p:cNvPr id="25" name="Titeltekst"/>
          <p:cNvSpPr txBox="1"/>
          <p:nvPr>
            <p:ph type="title"/>
          </p:nvPr>
        </p:nvSpPr>
        <p:spPr>
          <a:prstGeom prst="rect">
            <a:avLst/>
          </a:prstGeom>
        </p:spPr>
        <p:txBody>
          <a:bodyPr/>
          <a:lstStyle/>
          <a:p>
            <a:pPr/>
            <a:r>
              <a:t>Titeltekst</a:t>
            </a:r>
          </a:p>
        </p:txBody>
      </p:sp>
      <p:sp>
        <p:nvSpPr>
          <p:cNvPr id="26" name="Brødtekst, niveau et…"/>
          <p:cNvSpPr txBox="1"/>
          <p:nvPr>
            <p:ph type="body" idx="1"/>
          </p:nvPr>
        </p:nvSpPr>
        <p:spPr>
          <a:prstGeom prst="rect">
            <a:avLst/>
          </a:prstGeom>
        </p:spPr>
        <p:txBody>
          <a:bodyPr/>
          <a:lstStyle/>
          <a:p>
            <a:pPr/>
            <a:r>
              <a:t>Brødtekst, niveau et</a:t>
            </a:r>
          </a:p>
          <a:p>
            <a:pPr lvl="1"/>
            <a:r>
              <a:t>Brødtekst, niveau to</a:t>
            </a:r>
          </a:p>
          <a:p>
            <a:pPr lvl="2"/>
            <a:r>
              <a:t>Brødtekst, niveau tre</a:t>
            </a:r>
          </a:p>
          <a:p>
            <a:pPr lvl="3"/>
            <a:r>
              <a:t>Brødtekst, niveau fire</a:t>
            </a:r>
          </a:p>
          <a:p>
            <a:pPr lvl="4"/>
            <a:r>
              <a:t>Brødtekst, niveau fem</a:t>
            </a:r>
          </a:p>
        </p:txBody>
      </p:sp>
      <p:sp>
        <p:nvSpPr>
          <p:cNvPr id="27" name="Lysbilled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rugerdefineret layout">
    <p:spTree>
      <p:nvGrpSpPr>
        <p:cNvPr id="1" name=""/>
        <p:cNvGrpSpPr/>
        <p:nvPr/>
      </p:nvGrpSpPr>
      <p:grpSpPr>
        <a:xfrm>
          <a:off x="0" y="0"/>
          <a:ext cx="0" cy="0"/>
          <a:chOff x="0" y="0"/>
          <a:chExt cx="0" cy="0"/>
        </a:xfrm>
      </p:grpSpPr>
      <p:sp>
        <p:nvSpPr>
          <p:cNvPr id="34" name="Titeltekst"/>
          <p:cNvSpPr txBox="1"/>
          <p:nvPr>
            <p:ph type="title"/>
          </p:nvPr>
        </p:nvSpPr>
        <p:spPr>
          <a:prstGeom prst="rect">
            <a:avLst/>
          </a:prstGeom>
        </p:spPr>
        <p:txBody>
          <a:bodyPr/>
          <a:lstStyle/>
          <a:p>
            <a:pPr/>
            <a:r>
              <a:t>Titeltekst</a:t>
            </a:r>
          </a:p>
        </p:txBody>
      </p:sp>
      <p:sp>
        <p:nvSpPr>
          <p:cNvPr id="35" name="Lysbilled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Brugerdefineret layout">
    <p:spTree>
      <p:nvGrpSpPr>
        <p:cNvPr id="1" name=""/>
        <p:cNvGrpSpPr/>
        <p:nvPr/>
      </p:nvGrpSpPr>
      <p:grpSpPr>
        <a:xfrm>
          <a:off x="0" y="0"/>
          <a:ext cx="0" cy="0"/>
          <a:chOff x="0" y="0"/>
          <a:chExt cx="0" cy="0"/>
        </a:xfrm>
      </p:grpSpPr>
      <p:sp>
        <p:nvSpPr>
          <p:cNvPr id="42" name="Titeltekst"/>
          <p:cNvSpPr txBox="1"/>
          <p:nvPr>
            <p:ph type="title"/>
          </p:nvPr>
        </p:nvSpPr>
        <p:spPr>
          <a:prstGeom prst="rect">
            <a:avLst/>
          </a:prstGeom>
        </p:spPr>
        <p:txBody>
          <a:bodyPr/>
          <a:lstStyle/>
          <a:p>
            <a:pPr/>
            <a:r>
              <a:t>Titeltekst</a:t>
            </a:r>
          </a:p>
        </p:txBody>
      </p:sp>
      <p:sp>
        <p:nvSpPr>
          <p:cNvPr id="43" name="Lysbilled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ammenligning">
    <p:spTree>
      <p:nvGrpSpPr>
        <p:cNvPr id="1" name=""/>
        <p:cNvGrpSpPr/>
        <p:nvPr/>
      </p:nvGrpSpPr>
      <p:grpSpPr>
        <a:xfrm>
          <a:off x="0" y="0"/>
          <a:ext cx="0" cy="0"/>
          <a:chOff x="0" y="0"/>
          <a:chExt cx="0" cy="0"/>
        </a:xfrm>
      </p:grpSpPr>
      <p:sp>
        <p:nvSpPr>
          <p:cNvPr id="50" name="Titeltekst"/>
          <p:cNvSpPr txBox="1"/>
          <p:nvPr>
            <p:ph type="title"/>
          </p:nvPr>
        </p:nvSpPr>
        <p:spPr>
          <a:xfrm>
            <a:off x="839787" y="365125"/>
            <a:ext cx="10515601" cy="1325563"/>
          </a:xfrm>
          <a:prstGeom prst="rect">
            <a:avLst/>
          </a:prstGeom>
        </p:spPr>
        <p:txBody>
          <a:bodyPr/>
          <a:lstStyle/>
          <a:p>
            <a:pPr/>
            <a:r>
              <a:t>Titeltekst</a:t>
            </a:r>
          </a:p>
        </p:txBody>
      </p:sp>
      <p:sp>
        <p:nvSpPr>
          <p:cNvPr id="51" name="Brødtekst, niveau et…"/>
          <p:cNvSpPr txBox="1"/>
          <p:nvPr>
            <p:ph type="body" sz="quarter" idx="1"/>
          </p:nvPr>
        </p:nvSpPr>
        <p:spPr>
          <a:xfrm>
            <a:off x="839787" y="1681163"/>
            <a:ext cx="5157792" cy="823915"/>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Brødtekst, niveau et</a:t>
            </a:r>
          </a:p>
          <a:p>
            <a:pPr lvl="1"/>
            <a:r>
              <a:t>Brødtekst, niveau to</a:t>
            </a:r>
          </a:p>
          <a:p>
            <a:pPr lvl="2"/>
            <a:r>
              <a:t>Brødtekst, niveau tre</a:t>
            </a:r>
          </a:p>
          <a:p>
            <a:pPr lvl="3"/>
            <a:r>
              <a:t>Brødtekst, niveau fire</a:t>
            </a:r>
          </a:p>
          <a:p>
            <a:pPr lvl="4"/>
            <a:r>
              <a:t>Brødtekst, niveau fem</a:t>
            </a:r>
          </a:p>
        </p:txBody>
      </p:sp>
      <p:sp>
        <p:nvSpPr>
          <p:cNvPr id="52" name="Pladsholder til tekst 4"/>
          <p:cNvSpPr/>
          <p:nvPr>
            <p:ph type="body" sz="quarter" idx="21"/>
          </p:nvPr>
        </p:nvSpPr>
        <p:spPr>
          <a:xfrm>
            <a:off x="6172201" y="1681163"/>
            <a:ext cx="5183190" cy="823914"/>
          </a:xfrm>
          <a:prstGeom prst="rect">
            <a:avLst/>
          </a:prstGeom>
        </p:spPr>
        <p:txBody>
          <a:bodyPr anchor="b"/>
          <a:lstStyle/>
          <a:p>
            <a:pPr/>
          </a:p>
        </p:txBody>
      </p:sp>
      <p:sp>
        <p:nvSpPr>
          <p:cNvPr id="53" name="Lysbillednummer"/>
          <p:cNvSpPr txBox="1"/>
          <p:nvPr>
            <p:ph type="sldNum" sz="quarter" idx="2"/>
          </p:nvPr>
        </p:nvSpPr>
        <p:spPr>
          <a:xfrm>
            <a:off x="0" y="0"/>
            <a:ext cx="358411" cy="370838"/>
          </a:xfrm>
          <a:prstGeom prst="rect">
            <a:avLst/>
          </a:prstGeom>
        </p:spPr>
        <p:txBody>
          <a:bodyPr anchor="t"/>
          <a:lstStyle>
            <a:lvl1pPr algn="l">
              <a:defRPr sz="1800"/>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Billede 11" descr="Billede 11"/>
          <p:cNvPicPr>
            <a:picLocks noChangeAspect="1"/>
          </p:cNvPicPr>
          <p:nvPr/>
        </p:nvPicPr>
        <p:blipFill>
          <a:blip r:embed="rId2">
            <a:extLst/>
          </a:blip>
          <a:stretch>
            <a:fillRect/>
          </a:stretch>
        </p:blipFill>
        <p:spPr>
          <a:xfrm>
            <a:off x="9795463" y="216405"/>
            <a:ext cx="2012952" cy="410845"/>
          </a:xfrm>
          <a:prstGeom prst="rect">
            <a:avLst/>
          </a:prstGeom>
          <a:ln w="12700">
            <a:miter lim="400000"/>
          </a:ln>
        </p:spPr>
      </p:pic>
      <p:sp>
        <p:nvSpPr>
          <p:cNvPr id="3" name="Krisereaktioner &amp; skadeshåndtering"/>
          <p:cNvSpPr txBox="1"/>
          <p:nvPr/>
        </p:nvSpPr>
        <p:spPr>
          <a:xfrm>
            <a:off x="4742530" y="6445248"/>
            <a:ext cx="2706940" cy="320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300">
                <a:solidFill>
                  <a:srgbClr val="A7A7A7"/>
                </a:solidFill>
                <a:latin typeface="Avenir Light"/>
                <a:ea typeface="Avenir Light"/>
                <a:cs typeface="Avenir Light"/>
                <a:sym typeface="Avenir Light"/>
              </a:defRPr>
            </a:lvl1pPr>
          </a:lstStyle>
          <a:p>
            <a:pPr/>
            <a:r>
              <a:t>Krisereaktioner &amp; skadeshåndtering</a:t>
            </a:r>
          </a:p>
        </p:txBody>
      </p:sp>
      <p:sp>
        <p:nvSpPr>
          <p:cNvPr id="4" name="Titeltekst"/>
          <p:cNvSpPr txBox="1"/>
          <p:nvPr>
            <p:ph type="title"/>
          </p:nvPr>
        </p:nvSpPr>
        <p:spPr>
          <a:xfrm>
            <a:off x="838200" y="744434"/>
            <a:ext cx="10515600" cy="114835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Titeltekst</a:t>
            </a:r>
          </a:p>
        </p:txBody>
      </p:sp>
      <p:sp>
        <p:nvSpPr>
          <p:cNvPr id="5" name="Brødtekst, niveau et…"/>
          <p:cNvSpPr txBox="1"/>
          <p:nvPr>
            <p:ph type="body" idx="1"/>
          </p:nvPr>
        </p:nvSpPr>
        <p:spPr>
          <a:xfrm>
            <a:off x="838200" y="1937231"/>
            <a:ext cx="10515600" cy="437467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Brødtekst, niveau et</a:t>
            </a:r>
          </a:p>
          <a:p>
            <a:pPr lvl="1"/>
            <a:r>
              <a:t>Brødtekst, niveau to</a:t>
            </a:r>
          </a:p>
          <a:p>
            <a:pPr lvl="2"/>
            <a:r>
              <a:t>Brødtekst, niveau tre</a:t>
            </a:r>
          </a:p>
          <a:p>
            <a:pPr lvl="3"/>
            <a:r>
              <a:t>Brødtekst, niveau fire</a:t>
            </a:r>
          </a:p>
          <a:p>
            <a:pPr lvl="4"/>
            <a:r>
              <a:t>Brødtekst, niveau fem</a:t>
            </a:r>
          </a:p>
        </p:txBody>
      </p:sp>
      <p:sp>
        <p:nvSpPr>
          <p:cNvPr id="6" name="Streg"/>
          <p:cNvSpPr/>
          <p:nvPr/>
        </p:nvSpPr>
        <p:spPr>
          <a:xfrm>
            <a:off x="3260685" y="6359523"/>
            <a:ext cx="5670630" cy="1"/>
          </a:xfrm>
          <a:prstGeom prst="line">
            <a:avLst/>
          </a:prstGeom>
          <a:ln w="6350">
            <a:solidFill>
              <a:schemeClr val="accent1"/>
            </a:solidFill>
          </a:ln>
        </p:spPr>
        <p:txBody>
          <a:bodyPr lIns="45718" tIns="45718" rIns="45718" bIns="45718"/>
          <a:lstStyle/>
          <a:p>
            <a:pPr/>
          </a:p>
        </p:txBody>
      </p:sp>
      <p:sp>
        <p:nvSpPr>
          <p:cNvPr id="7" name="Lysbillednummer"/>
          <p:cNvSpPr txBox="1"/>
          <p:nvPr>
            <p:ph type="sldNum" sz="quarter" idx="2"/>
          </p:nvPr>
        </p:nvSpPr>
        <p:spPr>
          <a:xfrm>
            <a:off x="8463946" y="6221731"/>
            <a:ext cx="273654" cy="269239"/>
          </a:xfrm>
          <a:prstGeom prst="rect">
            <a:avLst/>
          </a:prstGeom>
          <a:ln w="12700">
            <a:miter lim="400000"/>
          </a:ln>
        </p:spPr>
        <p:txBody>
          <a:bodyPr wrap="none" lIns="45718" tIns="45718" rIns="45718" bIns="45718" anchor="ctr">
            <a:spAutoFit/>
          </a:bodyPr>
          <a:lstStyle>
            <a:lvl1pPr algn="r">
              <a:defRPr sz="12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Lst>
  <p:transition xmlns:p14="http://schemas.microsoft.com/office/powerpoint/2010/main" spd="med" advClick="1"/>
  <p:txStyles>
    <p:titleStyle>
      <a:lvl1pPr marL="0" marR="0" indent="0" algn="l" defTabSz="914353"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Helvetica"/>
        </a:defRPr>
      </a:lvl1pPr>
      <a:lvl2pPr marL="0" marR="0" indent="0" algn="l" defTabSz="914353"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Helvetica"/>
        </a:defRPr>
      </a:lvl2pPr>
      <a:lvl3pPr marL="0" marR="0" indent="0" algn="l" defTabSz="914353"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Helvetica"/>
        </a:defRPr>
      </a:lvl3pPr>
      <a:lvl4pPr marL="0" marR="0" indent="0" algn="l" defTabSz="914353"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Helvetica"/>
        </a:defRPr>
      </a:lvl4pPr>
      <a:lvl5pPr marL="0" marR="0" indent="0" algn="l" defTabSz="914353"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Helvetica"/>
        </a:defRPr>
      </a:lvl5pPr>
      <a:lvl6pPr marL="0" marR="0" indent="0" algn="l" defTabSz="914353"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Helvetica"/>
        </a:defRPr>
      </a:lvl6pPr>
      <a:lvl7pPr marL="0" marR="0" indent="0" algn="l" defTabSz="914353"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Helvetica"/>
        </a:defRPr>
      </a:lvl7pPr>
      <a:lvl8pPr marL="0" marR="0" indent="0" algn="l" defTabSz="914353"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Helvetica"/>
        </a:defRPr>
      </a:lvl8pPr>
      <a:lvl9pPr marL="0" marR="0" indent="0" algn="l" defTabSz="914353"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Helvetica"/>
        </a:defRPr>
      </a:lvl9pPr>
    </p:titleStyle>
    <p:bodyStyle>
      <a:lvl1pPr marL="228589" marR="0" indent="-228589" algn="l" defTabSz="914353"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Helvetica"/>
        </a:defRPr>
      </a:lvl1pPr>
      <a:lvl2pPr marL="723864" marR="0" indent="-266686" algn="l" defTabSz="914353"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Helvetica"/>
        </a:defRPr>
      </a:lvl2pPr>
      <a:lvl3pPr marL="1234376" marR="0" indent="-320023" algn="l" defTabSz="914353"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Helvetica"/>
        </a:defRPr>
      </a:lvl3pPr>
      <a:lvl4pPr marL="1727112" marR="0" indent="-355581" algn="l" defTabSz="914353"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Helvetica"/>
        </a:defRPr>
      </a:lvl4pPr>
      <a:lvl5pPr marL="2184291" marR="0" indent="-355581" algn="l" defTabSz="914353"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Helvetica"/>
        </a:defRPr>
      </a:lvl5pPr>
      <a:lvl6pPr marL="2641467" marR="0" indent="-355581" algn="l" defTabSz="914353"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Helvetica"/>
        </a:defRPr>
      </a:lvl6pPr>
      <a:lvl7pPr marL="3098644" marR="0" indent="-355581" algn="l" defTabSz="914353"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Helvetica"/>
        </a:defRPr>
      </a:lvl7pPr>
      <a:lvl8pPr marL="3555822" marR="0" indent="-355581" algn="l" defTabSz="914353"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Helvetica"/>
        </a:defRPr>
      </a:lvl8pPr>
      <a:lvl9pPr marL="4013000" marR="0" indent="-355582" algn="l" defTabSz="914353"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Helvetica"/>
        </a:defRPr>
      </a:lvl9pPr>
    </p:bodyStyle>
    <p:otherStyle>
      <a:lvl1pPr marL="0" marR="0" indent="0" algn="r" defTabSz="914353"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Helvetica"/>
        </a:defRPr>
      </a:lvl1pPr>
      <a:lvl2pPr marL="0" marR="0" indent="0" algn="r" defTabSz="914353"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Helvetica"/>
        </a:defRPr>
      </a:lvl2pPr>
      <a:lvl3pPr marL="0" marR="0" indent="0" algn="r" defTabSz="914353"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Helvetica"/>
        </a:defRPr>
      </a:lvl3pPr>
      <a:lvl4pPr marL="0" marR="0" indent="0" algn="r" defTabSz="914353"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Helvetica"/>
        </a:defRPr>
      </a:lvl4pPr>
      <a:lvl5pPr marL="0" marR="0" indent="0" algn="r" defTabSz="914353"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Helvetica"/>
        </a:defRPr>
      </a:lvl5pPr>
      <a:lvl6pPr marL="0" marR="0" indent="0" algn="r" defTabSz="914353"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Helvetica"/>
        </a:defRPr>
      </a:lvl6pPr>
      <a:lvl7pPr marL="0" marR="0" indent="0" algn="r" defTabSz="914353"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Helvetica"/>
        </a:defRPr>
      </a:lvl7pPr>
      <a:lvl8pPr marL="0" marR="0" indent="0" algn="r" defTabSz="914353"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Helvetica"/>
        </a:defRPr>
      </a:lvl8pPr>
      <a:lvl9pPr marL="0" marR="0" indent="0" algn="r" defTabSz="914353"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Helvetic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12.jpeg"/><Relationship Id="rId5" Type="http://schemas.openxmlformats.org/officeDocument/2006/relationships/image" Target="../media/image4.png"/><Relationship Id="rId6" Type="http://schemas.openxmlformats.org/officeDocument/2006/relationships/image" Target="../media/image13.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 name="Titel 2"/>
          <p:cNvSpPr txBox="1"/>
          <p:nvPr>
            <p:ph type="ctrTitle"/>
          </p:nvPr>
        </p:nvSpPr>
        <p:spPr>
          <a:xfrm>
            <a:off x="1751012" y="1300786"/>
            <a:ext cx="8689976" cy="1591555"/>
          </a:xfrm>
          <a:prstGeom prst="rect">
            <a:avLst/>
          </a:prstGeom>
        </p:spPr>
        <p:txBody>
          <a:bodyPr/>
          <a:lstStyle>
            <a:lvl1pPr defTabSz="457200">
              <a:lnSpc>
                <a:spcPct val="100000"/>
              </a:lnSpc>
              <a:defRPr sz="3100"/>
            </a:lvl1pPr>
          </a:lstStyle>
          <a:p>
            <a:pPr/>
            <a:r>
              <a:t>Krisereaktioner og skadehåndtering</a:t>
            </a:r>
          </a:p>
        </p:txBody>
      </p:sp>
      <p:sp>
        <p:nvSpPr>
          <p:cNvPr id="63" name="Undertitel 3"/>
          <p:cNvSpPr txBox="1"/>
          <p:nvPr>
            <p:ph type="subTitle" sz="half" idx="1"/>
          </p:nvPr>
        </p:nvSpPr>
        <p:spPr>
          <a:xfrm>
            <a:off x="1751012" y="3273288"/>
            <a:ext cx="8689976" cy="1984514"/>
          </a:xfrm>
          <a:prstGeom prst="rect">
            <a:avLst/>
          </a:prstGeom>
        </p:spPr>
        <p:txBody>
          <a:bodyPr/>
          <a:lstStyle/>
          <a:p>
            <a:pPr defTabSz="722339">
              <a:spcBef>
                <a:spcPts val="700"/>
              </a:spcBef>
              <a:defRPr sz="1700"/>
            </a:pPr>
            <a:r>
              <a:t>Webinar Forsikringsforeningen </a:t>
            </a:r>
          </a:p>
          <a:p>
            <a:pPr defTabSz="722339">
              <a:spcBef>
                <a:spcPts val="700"/>
              </a:spcBef>
              <a:defRPr sz="1700"/>
            </a:pPr>
          </a:p>
          <a:p>
            <a:pPr defTabSz="722339">
              <a:spcBef>
                <a:spcPts val="700"/>
              </a:spcBef>
              <a:defRPr sz="1500"/>
            </a:pPr>
            <a:r>
              <a:t>3. Februar 2026</a:t>
            </a:r>
          </a:p>
          <a:p>
            <a:pPr defTabSz="722339">
              <a:spcBef>
                <a:spcPts val="700"/>
              </a:spcBef>
              <a:defRPr sz="1500"/>
            </a:pPr>
          </a:p>
          <a:p>
            <a:pPr defTabSz="722339">
              <a:spcBef>
                <a:spcPts val="700"/>
              </a:spcBef>
              <a:defRPr sz="1500">
                <a:solidFill>
                  <a:srgbClr val="000000"/>
                </a:solidFill>
              </a:defRPr>
            </a:pPr>
            <a:r>
              <a:t>V. Klinisk psykolog og specialist</a:t>
            </a:r>
          </a:p>
          <a:p>
            <a:pPr defTabSz="722339">
              <a:spcBef>
                <a:spcPts val="700"/>
              </a:spcBef>
              <a:defRPr sz="1500">
                <a:solidFill>
                  <a:srgbClr val="000000"/>
                </a:solidFill>
              </a:defRPr>
            </a:pPr>
            <a:r>
              <a:t>Morten Halberg</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 name="At miste forbindelse"/>
          <p:cNvSpPr txBox="1"/>
          <p:nvPr>
            <p:ph type="title"/>
          </p:nvPr>
        </p:nvSpPr>
        <p:spPr>
          <a:xfrm>
            <a:off x="838200" y="744433"/>
            <a:ext cx="10515600" cy="1148352"/>
          </a:xfrm>
          <a:prstGeom prst="rect">
            <a:avLst/>
          </a:prstGeom>
        </p:spPr>
        <p:txBody>
          <a:bodyPr/>
          <a:lstStyle/>
          <a:p>
            <a:pPr/>
            <a:r>
              <a:t>At miste forbindelse</a:t>
            </a:r>
          </a:p>
        </p:txBody>
      </p:sp>
      <p:sp>
        <p:nvSpPr>
          <p:cNvPr id="115" name="Kriser er naturlige reaktioner på en usædvanlig hændelse og kan forstås som forsøg på at mestre og skabe mening, når vi mister forbindelse…"/>
          <p:cNvSpPr txBox="1"/>
          <p:nvPr>
            <p:ph type="body" sz="half" idx="1"/>
          </p:nvPr>
        </p:nvSpPr>
        <p:spPr>
          <a:xfrm>
            <a:off x="838199" y="1937231"/>
            <a:ext cx="6034118" cy="3793237"/>
          </a:xfrm>
          <a:prstGeom prst="rect">
            <a:avLst/>
          </a:prstGeom>
        </p:spPr>
        <p:txBody>
          <a:bodyPr/>
          <a:lstStyle/>
          <a:p>
            <a:pPr marL="0" indent="0" defTabSz="694908">
              <a:lnSpc>
                <a:spcPct val="100000"/>
              </a:lnSpc>
              <a:spcBef>
                <a:spcPts val="0"/>
              </a:spcBef>
              <a:buSzTx/>
              <a:buNone/>
              <a:defRPr sz="1500"/>
            </a:pPr>
            <a:r>
              <a:t>Kriser er naturlige reaktioner på en usædvanlig hændelse og kan forstås som forsøg på at mestre og skabe mening, når vi mister forbindelse</a:t>
            </a:r>
          </a:p>
          <a:p>
            <a:pPr marL="0" indent="0" defTabSz="914400">
              <a:lnSpc>
                <a:spcPct val="135000"/>
              </a:lnSpc>
              <a:spcBef>
                <a:spcPts val="0"/>
              </a:spcBef>
              <a:buSzTx/>
              <a:buNone/>
              <a:tabLst>
                <a:tab pos="266700" algn="l"/>
                <a:tab pos="533400" algn="l"/>
                <a:tab pos="800100" algn="l"/>
                <a:tab pos="1079500" algn="l"/>
                <a:tab pos="1346200" algn="l"/>
                <a:tab pos="1612900" algn="l"/>
                <a:tab pos="1879600" algn="l"/>
                <a:tab pos="2159000" algn="l"/>
                <a:tab pos="2425700" algn="l"/>
                <a:tab pos="2692400" algn="l"/>
                <a:tab pos="2971800" algn="l"/>
                <a:tab pos="3238500" algn="l"/>
              </a:tabLst>
              <a:defRPr b="1" sz="1500">
                <a:solidFill>
                  <a:srgbClr val="111111"/>
                </a:solidFill>
                <a:latin typeface="Helvetica Neue"/>
                <a:ea typeface="Helvetica Neue"/>
                <a:cs typeface="Helvetica Neue"/>
                <a:sym typeface="Helvetica Neue"/>
              </a:defRPr>
            </a:pPr>
          </a:p>
          <a:p>
            <a:pPr marL="0" indent="0" defTabSz="914400">
              <a:lnSpc>
                <a:spcPct val="135000"/>
              </a:lnSpc>
              <a:spcBef>
                <a:spcPts val="0"/>
              </a:spcBef>
              <a:buSzTx/>
              <a:buNone/>
              <a:tabLst>
                <a:tab pos="266700" algn="l"/>
                <a:tab pos="533400" algn="l"/>
                <a:tab pos="800100" algn="l"/>
                <a:tab pos="1079500" algn="l"/>
                <a:tab pos="1346200" algn="l"/>
                <a:tab pos="1612900" algn="l"/>
                <a:tab pos="1879600" algn="l"/>
                <a:tab pos="2159000" algn="l"/>
                <a:tab pos="2425700" algn="l"/>
                <a:tab pos="2692400" algn="l"/>
                <a:tab pos="2971800" algn="l"/>
                <a:tab pos="3238500" algn="l"/>
              </a:tabLst>
              <a:defRPr b="1" sz="1500">
                <a:solidFill>
                  <a:srgbClr val="111111"/>
                </a:solidFill>
                <a:latin typeface="Helvetica Neue"/>
                <a:ea typeface="Helvetica Neue"/>
                <a:cs typeface="Helvetica Neue"/>
                <a:sym typeface="Helvetica Neue"/>
              </a:defRPr>
            </a:pPr>
            <a:r>
              <a:t>Typiske reaktioner</a:t>
            </a:r>
          </a:p>
          <a:p>
            <a:pPr marL="125476" indent="-125476" defTabSz="914400">
              <a:lnSpc>
                <a:spcPct val="135000"/>
              </a:lnSpc>
              <a:spcBef>
                <a:spcPts val="900"/>
              </a:spcBef>
              <a:buSzTx/>
              <a:buNone/>
              <a:tabLst>
                <a:tab pos="38100" algn="r"/>
                <a:tab pos="114300" algn="l"/>
              </a:tabLst>
              <a:defRPr sz="1500">
                <a:solidFill>
                  <a:srgbClr val="111111"/>
                </a:solidFill>
              </a:defRPr>
            </a:pPr>
            <a:r>
              <a:t>	•	</a:t>
            </a:r>
            <a:r>
              <a:rPr b="1">
                <a:latin typeface="Helvetica Neue"/>
                <a:ea typeface="Helvetica Neue"/>
                <a:cs typeface="Helvetica Neue"/>
                <a:sym typeface="Helvetica Neue"/>
              </a:rPr>
              <a:t>Kognitivt:</a:t>
            </a:r>
            <a:r>
              <a:t> tankemylder, hukommelsessvigt, overload, “huller” i hukommelsen</a:t>
            </a:r>
          </a:p>
          <a:p>
            <a:pPr marL="125476" indent="-125476" defTabSz="914400">
              <a:lnSpc>
                <a:spcPct val="135000"/>
              </a:lnSpc>
              <a:spcBef>
                <a:spcPts val="900"/>
              </a:spcBef>
              <a:buSzTx/>
              <a:buNone/>
              <a:tabLst>
                <a:tab pos="38100" algn="r"/>
                <a:tab pos="114300" algn="l"/>
              </a:tabLst>
              <a:defRPr sz="1500">
                <a:solidFill>
                  <a:srgbClr val="111111"/>
                </a:solidFill>
              </a:defRPr>
            </a:pPr>
            <a:r>
              <a:t>	•	</a:t>
            </a:r>
            <a:r>
              <a:rPr b="1">
                <a:latin typeface="Helvetica Neue"/>
                <a:ea typeface="Helvetica Neue"/>
                <a:cs typeface="Helvetica Neue"/>
                <a:sym typeface="Helvetica Neue"/>
              </a:rPr>
              <a:t>Emotionelt:</a:t>
            </a:r>
            <a:r>
              <a:t> hurtigt skiftende og intense følelser</a:t>
            </a:r>
          </a:p>
          <a:p>
            <a:pPr marL="125476" indent="-125476" defTabSz="914400">
              <a:lnSpc>
                <a:spcPct val="135000"/>
              </a:lnSpc>
              <a:spcBef>
                <a:spcPts val="900"/>
              </a:spcBef>
              <a:buSzTx/>
              <a:buNone/>
              <a:tabLst>
                <a:tab pos="38100" algn="r"/>
                <a:tab pos="114300" algn="l"/>
              </a:tabLst>
              <a:defRPr sz="1500">
                <a:solidFill>
                  <a:srgbClr val="111111"/>
                </a:solidFill>
              </a:defRPr>
            </a:pPr>
            <a:r>
              <a:t>	•	</a:t>
            </a:r>
            <a:r>
              <a:rPr b="1">
                <a:latin typeface="Helvetica Neue"/>
                <a:ea typeface="Helvetica Neue"/>
                <a:cs typeface="Helvetica Neue"/>
                <a:sym typeface="Helvetica Neue"/>
              </a:rPr>
              <a:t>Kropsligt:</a:t>
            </a:r>
            <a:r>
              <a:t> svimmelhed, kvalme, uro, smerter</a:t>
            </a:r>
          </a:p>
          <a:p>
            <a:pPr marL="125476" indent="-125476" defTabSz="914400">
              <a:lnSpc>
                <a:spcPct val="135000"/>
              </a:lnSpc>
              <a:spcBef>
                <a:spcPts val="900"/>
              </a:spcBef>
              <a:buSzTx/>
              <a:buNone/>
              <a:tabLst>
                <a:tab pos="38100" algn="r"/>
                <a:tab pos="114300" algn="l"/>
              </a:tabLst>
              <a:defRPr sz="1500">
                <a:solidFill>
                  <a:srgbClr val="111111"/>
                </a:solidFill>
              </a:defRPr>
            </a:pPr>
            <a:r>
              <a:t>	•	</a:t>
            </a:r>
            <a:r>
              <a:rPr b="1">
                <a:latin typeface="Helvetica Neue"/>
                <a:ea typeface="Helvetica Neue"/>
                <a:cs typeface="Helvetica Neue"/>
                <a:sym typeface="Helvetica Neue"/>
              </a:rPr>
              <a:t>Adfærd:</a:t>
            </a:r>
            <a:r>
              <a:t> passivitet, apati, ulogiske handlinger, fjollethed eller vrede</a:t>
            </a:r>
          </a:p>
        </p:txBody>
      </p:sp>
      <p:pic>
        <p:nvPicPr>
          <p:cNvPr id="116" name="miste forbindelse.jpg" descr="miste forbindelse.jpg"/>
          <p:cNvPicPr>
            <a:picLocks noChangeAspect="1"/>
          </p:cNvPicPr>
          <p:nvPr/>
        </p:nvPicPr>
        <p:blipFill>
          <a:blip r:embed="rId3">
            <a:extLst/>
          </a:blip>
          <a:srcRect l="15679" t="5000" r="10569" b="0"/>
          <a:stretch>
            <a:fillRect/>
          </a:stretch>
        </p:blipFill>
        <p:spPr>
          <a:xfrm>
            <a:off x="8072969" y="1499316"/>
            <a:ext cx="3263378" cy="4203675"/>
          </a:xfrm>
          <a:custGeom>
            <a:avLst/>
            <a:gdLst/>
            <a:ahLst/>
            <a:cxnLst>
              <a:cxn ang="0">
                <a:pos x="wd2" y="hd2"/>
              </a:cxn>
              <a:cxn ang="5400000">
                <a:pos x="wd2" y="hd2"/>
              </a:cxn>
              <a:cxn ang="10800000">
                <a:pos x="wd2" y="hd2"/>
              </a:cxn>
              <a:cxn ang="16200000">
                <a:pos x="wd2" y="hd2"/>
              </a:cxn>
            </a:cxnLst>
            <a:rect l="0" t="0" r="r" b="b"/>
            <a:pathLst>
              <a:path w="21594" h="21597" fill="norm" stroke="1" extrusionOk="0">
                <a:moveTo>
                  <a:pt x="6586" y="0"/>
                </a:moveTo>
                <a:cubicBezTo>
                  <a:pt x="6172" y="-3"/>
                  <a:pt x="5490" y="36"/>
                  <a:pt x="5231" y="88"/>
                </a:cubicBezTo>
                <a:cubicBezTo>
                  <a:pt x="5167" y="101"/>
                  <a:pt x="5050" y="122"/>
                  <a:pt x="4971" y="135"/>
                </a:cubicBezTo>
                <a:cubicBezTo>
                  <a:pt x="4892" y="148"/>
                  <a:pt x="4813" y="166"/>
                  <a:pt x="4795" y="177"/>
                </a:cubicBezTo>
                <a:cubicBezTo>
                  <a:pt x="4778" y="188"/>
                  <a:pt x="4672" y="223"/>
                  <a:pt x="4559" y="253"/>
                </a:cubicBezTo>
                <a:cubicBezTo>
                  <a:pt x="4446" y="283"/>
                  <a:pt x="4349" y="314"/>
                  <a:pt x="4344" y="324"/>
                </a:cubicBezTo>
                <a:cubicBezTo>
                  <a:pt x="4338" y="333"/>
                  <a:pt x="4309" y="341"/>
                  <a:pt x="4278" y="341"/>
                </a:cubicBezTo>
                <a:cubicBezTo>
                  <a:pt x="4247" y="341"/>
                  <a:pt x="4223" y="352"/>
                  <a:pt x="4223" y="365"/>
                </a:cubicBezTo>
                <a:cubicBezTo>
                  <a:pt x="4223" y="379"/>
                  <a:pt x="4211" y="382"/>
                  <a:pt x="4197" y="375"/>
                </a:cubicBezTo>
                <a:cubicBezTo>
                  <a:pt x="4182" y="367"/>
                  <a:pt x="4150" y="375"/>
                  <a:pt x="4128" y="391"/>
                </a:cubicBezTo>
                <a:cubicBezTo>
                  <a:pt x="4106" y="407"/>
                  <a:pt x="4071" y="424"/>
                  <a:pt x="4047" y="428"/>
                </a:cubicBezTo>
                <a:cubicBezTo>
                  <a:pt x="4023" y="432"/>
                  <a:pt x="3997" y="445"/>
                  <a:pt x="3992" y="457"/>
                </a:cubicBezTo>
                <a:cubicBezTo>
                  <a:pt x="3986" y="469"/>
                  <a:pt x="3971" y="472"/>
                  <a:pt x="3958" y="465"/>
                </a:cubicBezTo>
                <a:cubicBezTo>
                  <a:pt x="3944" y="459"/>
                  <a:pt x="3910" y="471"/>
                  <a:pt x="3881" y="493"/>
                </a:cubicBezTo>
                <a:cubicBezTo>
                  <a:pt x="3853" y="515"/>
                  <a:pt x="3822" y="532"/>
                  <a:pt x="3813" y="532"/>
                </a:cubicBezTo>
                <a:cubicBezTo>
                  <a:pt x="3779" y="529"/>
                  <a:pt x="3412" y="704"/>
                  <a:pt x="3304" y="773"/>
                </a:cubicBezTo>
                <a:cubicBezTo>
                  <a:pt x="3098" y="905"/>
                  <a:pt x="2759" y="1162"/>
                  <a:pt x="2694" y="1238"/>
                </a:cubicBezTo>
                <a:cubicBezTo>
                  <a:pt x="2513" y="1449"/>
                  <a:pt x="2510" y="1477"/>
                  <a:pt x="2571" y="2008"/>
                </a:cubicBezTo>
                <a:cubicBezTo>
                  <a:pt x="2582" y="2106"/>
                  <a:pt x="2577" y="2171"/>
                  <a:pt x="2558" y="2180"/>
                </a:cubicBezTo>
                <a:cubicBezTo>
                  <a:pt x="2541" y="2188"/>
                  <a:pt x="2525" y="2243"/>
                  <a:pt x="2521" y="2302"/>
                </a:cubicBezTo>
                <a:cubicBezTo>
                  <a:pt x="2517" y="2361"/>
                  <a:pt x="2503" y="2410"/>
                  <a:pt x="2490" y="2410"/>
                </a:cubicBezTo>
                <a:cubicBezTo>
                  <a:pt x="2476" y="2410"/>
                  <a:pt x="2466" y="2511"/>
                  <a:pt x="2466" y="2636"/>
                </a:cubicBezTo>
                <a:cubicBezTo>
                  <a:pt x="2466" y="2761"/>
                  <a:pt x="2476" y="2865"/>
                  <a:pt x="2490" y="2865"/>
                </a:cubicBezTo>
                <a:cubicBezTo>
                  <a:pt x="2503" y="2865"/>
                  <a:pt x="2514" y="2875"/>
                  <a:pt x="2516" y="2891"/>
                </a:cubicBezTo>
                <a:cubicBezTo>
                  <a:pt x="2517" y="2906"/>
                  <a:pt x="2540" y="2966"/>
                  <a:pt x="2566" y="3020"/>
                </a:cubicBezTo>
                <a:cubicBezTo>
                  <a:pt x="2620" y="3134"/>
                  <a:pt x="2594" y="3250"/>
                  <a:pt x="2492" y="3350"/>
                </a:cubicBezTo>
                <a:cubicBezTo>
                  <a:pt x="2459" y="3383"/>
                  <a:pt x="2440" y="3409"/>
                  <a:pt x="2450" y="3409"/>
                </a:cubicBezTo>
                <a:cubicBezTo>
                  <a:pt x="2460" y="3409"/>
                  <a:pt x="2441" y="3433"/>
                  <a:pt x="2408" y="3460"/>
                </a:cubicBezTo>
                <a:cubicBezTo>
                  <a:pt x="2375" y="3488"/>
                  <a:pt x="2348" y="3516"/>
                  <a:pt x="2348" y="3527"/>
                </a:cubicBezTo>
                <a:cubicBezTo>
                  <a:pt x="2348" y="3537"/>
                  <a:pt x="2322" y="3570"/>
                  <a:pt x="2290" y="3597"/>
                </a:cubicBezTo>
                <a:cubicBezTo>
                  <a:pt x="2258" y="3624"/>
                  <a:pt x="2232" y="3657"/>
                  <a:pt x="2232" y="3674"/>
                </a:cubicBezTo>
                <a:cubicBezTo>
                  <a:pt x="2232" y="3690"/>
                  <a:pt x="2217" y="3705"/>
                  <a:pt x="2201" y="3705"/>
                </a:cubicBezTo>
                <a:cubicBezTo>
                  <a:pt x="2185" y="3705"/>
                  <a:pt x="2172" y="3719"/>
                  <a:pt x="2172" y="3737"/>
                </a:cubicBezTo>
                <a:cubicBezTo>
                  <a:pt x="2172" y="3755"/>
                  <a:pt x="2163" y="3771"/>
                  <a:pt x="2151" y="3776"/>
                </a:cubicBezTo>
                <a:cubicBezTo>
                  <a:pt x="2138" y="3780"/>
                  <a:pt x="2092" y="3843"/>
                  <a:pt x="2048" y="3913"/>
                </a:cubicBezTo>
                <a:cubicBezTo>
                  <a:pt x="1958" y="4058"/>
                  <a:pt x="1946" y="4182"/>
                  <a:pt x="2017" y="4274"/>
                </a:cubicBezTo>
                <a:cubicBezTo>
                  <a:pt x="2070" y="4344"/>
                  <a:pt x="2249" y="4433"/>
                  <a:pt x="2337" y="4433"/>
                </a:cubicBezTo>
                <a:cubicBezTo>
                  <a:pt x="2421" y="4433"/>
                  <a:pt x="2521" y="4496"/>
                  <a:pt x="2516" y="4547"/>
                </a:cubicBezTo>
                <a:cubicBezTo>
                  <a:pt x="2513" y="4572"/>
                  <a:pt x="2502" y="4592"/>
                  <a:pt x="2490" y="4592"/>
                </a:cubicBezTo>
                <a:cubicBezTo>
                  <a:pt x="2477" y="4592"/>
                  <a:pt x="2466" y="4653"/>
                  <a:pt x="2466" y="4728"/>
                </a:cubicBezTo>
                <a:cubicBezTo>
                  <a:pt x="2466" y="4803"/>
                  <a:pt x="2476" y="4865"/>
                  <a:pt x="2490" y="4865"/>
                </a:cubicBezTo>
                <a:cubicBezTo>
                  <a:pt x="2503" y="4865"/>
                  <a:pt x="2517" y="4917"/>
                  <a:pt x="2521" y="4983"/>
                </a:cubicBezTo>
                <a:cubicBezTo>
                  <a:pt x="2525" y="5048"/>
                  <a:pt x="2547" y="5123"/>
                  <a:pt x="2571" y="5148"/>
                </a:cubicBezTo>
                <a:cubicBezTo>
                  <a:pt x="2741" y="5326"/>
                  <a:pt x="2759" y="5352"/>
                  <a:pt x="2739" y="5385"/>
                </a:cubicBezTo>
                <a:cubicBezTo>
                  <a:pt x="2727" y="5405"/>
                  <a:pt x="2711" y="5508"/>
                  <a:pt x="2705" y="5617"/>
                </a:cubicBezTo>
                <a:cubicBezTo>
                  <a:pt x="2693" y="5851"/>
                  <a:pt x="2728" y="5916"/>
                  <a:pt x="2949" y="6072"/>
                </a:cubicBezTo>
                <a:cubicBezTo>
                  <a:pt x="3146" y="6212"/>
                  <a:pt x="3344" y="6259"/>
                  <a:pt x="3648" y="6241"/>
                </a:cubicBezTo>
                <a:cubicBezTo>
                  <a:pt x="3771" y="6233"/>
                  <a:pt x="3969" y="6222"/>
                  <a:pt x="4092" y="6215"/>
                </a:cubicBezTo>
                <a:cubicBezTo>
                  <a:pt x="4392" y="6197"/>
                  <a:pt x="4416" y="6211"/>
                  <a:pt x="4485" y="6500"/>
                </a:cubicBezTo>
                <a:cubicBezTo>
                  <a:pt x="4552" y="6777"/>
                  <a:pt x="4587" y="6888"/>
                  <a:pt x="4609" y="6888"/>
                </a:cubicBezTo>
                <a:cubicBezTo>
                  <a:pt x="4622" y="6888"/>
                  <a:pt x="4632" y="6908"/>
                  <a:pt x="4632" y="6933"/>
                </a:cubicBezTo>
                <a:cubicBezTo>
                  <a:pt x="4632" y="6958"/>
                  <a:pt x="4643" y="6979"/>
                  <a:pt x="4656" y="6979"/>
                </a:cubicBezTo>
                <a:cubicBezTo>
                  <a:pt x="4669" y="6979"/>
                  <a:pt x="4684" y="7026"/>
                  <a:pt x="4688" y="7085"/>
                </a:cubicBezTo>
                <a:cubicBezTo>
                  <a:pt x="4692" y="7144"/>
                  <a:pt x="4703" y="7200"/>
                  <a:pt x="4714" y="7206"/>
                </a:cubicBezTo>
                <a:cubicBezTo>
                  <a:pt x="4769" y="7238"/>
                  <a:pt x="4745" y="7306"/>
                  <a:pt x="4656" y="7367"/>
                </a:cubicBezTo>
                <a:cubicBezTo>
                  <a:pt x="4603" y="7404"/>
                  <a:pt x="4549" y="7432"/>
                  <a:pt x="4538" y="7432"/>
                </a:cubicBezTo>
                <a:cubicBezTo>
                  <a:pt x="4527" y="7433"/>
                  <a:pt x="4501" y="7447"/>
                  <a:pt x="4480" y="7463"/>
                </a:cubicBezTo>
                <a:cubicBezTo>
                  <a:pt x="4424" y="7504"/>
                  <a:pt x="3856" y="7797"/>
                  <a:pt x="3832" y="7797"/>
                </a:cubicBezTo>
                <a:cubicBezTo>
                  <a:pt x="3820" y="7797"/>
                  <a:pt x="3780" y="7818"/>
                  <a:pt x="3747" y="7842"/>
                </a:cubicBezTo>
                <a:cubicBezTo>
                  <a:pt x="3713" y="7867"/>
                  <a:pt x="3676" y="7881"/>
                  <a:pt x="3663" y="7875"/>
                </a:cubicBezTo>
                <a:cubicBezTo>
                  <a:pt x="3651" y="7869"/>
                  <a:pt x="3622" y="7877"/>
                  <a:pt x="3600" y="7893"/>
                </a:cubicBezTo>
                <a:cubicBezTo>
                  <a:pt x="3579" y="7909"/>
                  <a:pt x="3543" y="7926"/>
                  <a:pt x="3519" y="7930"/>
                </a:cubicBezTo>
                <a:cubicBezTo>
                  <a:pt x="3495" y="7934"/>
                  <a:pt x="3468" y="7949"/>
                  <a:pt x="3456" y="7964"/>
                </a:cubicBezTo>
                <a:cubicBezTo>
                  <a:pt x="3444" y="7978"/>
                  <a:pt x="3428" y="7988"/>
                  <a:pt x="3419" y="7985"/>
                </a:cubicBezTo>
                <a:cubicBezTo>
                  <a:pt x="3380" y="7971"/>
                  <a:pt x="3342" y="7981"/>
                  <a:pt x="3359" y="8001"/>
                </a:cubicBezTo>
                <a:cubicBezTo>
                  <a:pt x="3369" y="8014"/>
                  <a:pt x="3350" y="8023"/>
                  <a:pt x="3317" y="8023"/>
                </a:cubicBezTo>
                <a:cubicBezTo>
                  <a:pt x="3284" y="8023"/>
                  <a:pt x="3256" y="8036"/>
                  <a:pt x="3256" y="8048"/>
                </a:cubicBezTo>
                <a:cubicBezTo>
                  <a:pt x="3256" y="8061"/>
                  <a:pt x="3238" y="8070"/>
                  <a:pt x="3217" y="8070"/>
                </a:cubicBezTo>
                <a:cubicBezTo>
                  <a:pt x="3196" y="8070"/>
                  <a:pt x="3148" y="8092"/>
                  <a:pt x="3109" y="8121"/>
                </a:cubicBezTo>
                <a:cubicBezTo>
                  <a:pt x="3070" y="8149"/>
                  <a:pt x="3031" y="8172"/>
                  <a:pt x="3023" y="8170"/>
                </a:cubicBezTo>
                <a:cubicBezTo>
                  <a:pt x="3014" y="8169"/>
                  <a:pt x="2923" y="8211"/>
                  <a:pt x="2818" y="8264"/>
                </a:cubicBezTo>
                <a:cubicBezTo>
                  <a:pt x="2642" y="8354"/>
                  <a:pt x="2338" y="8570"/>
                  <a:pt x="2387" y="8570"/>
                </a:cubicBezTo>
                <a:cubicBezTo>
                  <a:pt x="2399" y="8570"/>
                  <a:pt x="2366" y="8605"/>
                  <a:pt x="2314" y="8651"/>
                </a:cubicBezTo>
                <a:cubicBezTo>
                  <a:pt x="2261" y="8696"/>
                  <a:pt x="2220" y="8744"/>
                  <a:pt x="2224" y="8755"/>
                </a:cubicBezTo>
                <a:cubicBezTo>
                  <a:pt x="2228" y="8766"/>
                  <a:pt x="2217" y="8774"/>
                  <a:pt x="2201" y="8774"/>
                </a:cubicBezTo>
                <a:cubicBezTo>
                  <a:pt x="2185" y="8774"/>
                  <a:pt x="2172" y="8789"/>
                  <a:pt x="2172" y="8808"/>
                </a:cubicBezTo>
                <a:cubicBezTo>
                  <a:pt x="2172" y="8826"/>
                  <a:pt x="2159" y="8843"/>
                  <a:pt x="2143" y="8843"/>
                </a:cubicBezTo>
                <a:cubicBezTo>
                  <a:pt x="2127" y="8843"/>
                  <a:pt x="2114" y="8855"/>
                  <a:pt x="2114" y="8872"/>
                </a:cubicBezTo>
                <a:cubicBezTo>
                  <a:pt x="2114" y="8888"/>
                  <a:pt x="2087" y="8945"/>
                  <a:pt x="2054" y="8998"/>
                </a:cubicBezTo>
                <a:cubicBezTo>
                  <a:pt x="1974" y="9127"/>
                  <a:pt x="1818" y="9489"/>
                  <a:pt x="1788" y="9616"/>
                </a:cubicBezTo>
                <a:cubicBezTo>
                  <a:pt x="1775" y="9672"/>
                  <a:pt x="1751" y="9770"/>
                  <a:pt x="1733" y="9832"/>
                </a:cubicBezTo>
                <a:cubicBezTo>
                  <a:pt x="1592" y="10334"/>
                  <a:pt x="1489" y="10871"/>
                  <a:pt x="1436" y="11400"/>
                </a:cubicBezTo>
                <a:cubicBezTo>
                  <a:pt x="1395" y="11803"/>
                  <a:pt x="1399" y="12556"/>
                  <a:pt x="1442" y="12833"/>
                </a:cubicBezTo>
                <a:cubicBezTo>
                  <a:pt x="1498" y="13200"/>
                  <a:pt x="1471" y="15716"/>
                  <a:pt x="1410" y="15763"/>
                </a:cubicBezTo>
                <a:cubicBezTo>
                  <a:pt x="1395" y="15775"/>
                  <a:pt x="1381" y="15841"/>
                  <a:pt x="1381" y="15908"/>
                </a:cubicBezTo>
                <a:cubicBezTo>
                  <a:pt x="1381" y="15975"/>
                  <a:pt x="1370" y="16046"/>
                  <a:pt x="1355" y="16067"/>
                </a:cubicBezTo>
                <a:cubicBezTo>
                  <a:pt x="1340" y="16089"/>
                  <a:pt x="1326" y="16152"/>
                  <a:pt x="1321" y="16208"/>
                </a:cubicBezTo>
                <a:cubicBezTo>
                  <a:pt x="1316" y="16264"/>
                  <a:pt x="1303" y="16316"/>
                  <a:pt x="1292" y="16322"/>
                </a:cubicBezTo>
                <a:cubicBezTo>
                  <a:pt x="1281" y="16328"/>
                  <a:pt x="1266" y="16354"/>
                  <a:pt x="1261" y="16379"/>
                </a:cubicBezTo>
                <a:cubicBezTo>
                  <a:pt x="1255" y="16404"/>
                  <a:pt x="1242" y="16430"/>
                  <a:pt x="1232" y="16436"/>
                </a:cubicBezTo>
                <a:cubicBezTo>
                  <a:pt x="1221" y="16443"/>
                  <a:pt x="1208" y="16472"/>
                  <a:pt x="1203" y="16504"/>
                </a:cubicBezTo>
                <a:cubicBezTo>
                  <a:pt x="1197" y="16535"/>
                  <a:pt x="1184" y="16567"/>
                  <a:pt x="1174" y="16573"/>
                </a:cubicBezTo>
                <a:cubicBezTo>
                  <a:pt x="1163" y="16579"/>
                  <a:pt x="1148" y="16609"/>
                  <a:pt x="1142" y="16640"/>
                </a:cubicBezTo>
                <a:cubicBezTo>
                  <a:pt x="1137" y="16672"/>
                  <a:pt x="1124" y="16703"/>
                  <a:pt x="1113" y="16710"/>
                </a:cubicBezTo>
                <a:cubicBezTo>
                  <a:pt x="1103" y="16716"/>
                  <a:pt x="1090" y="16756"/>
                  <a:pt x="1085" y="16799"/>
                </a:cubicBezTo>
                <a:cubicBezTo>
                  <a:pt x="1079" y="16843"/>
                  <a:pt x="1065" y="16884"/>
                  <a:pt x="1053" y="16891"/>
                </a:cubicBezTo>
                <a:cubicBezTo>
                  <a:pt x="1041" y="16898"/>
                  <a:pt x="1028" y="16932"/>
                  <a:pt x="1024" y="16966"/>
                </a:cubicBezTo>
                <a:cubicBezTo>
                  <a:pt x="1021" y="16999"/>
                  <a:pt x="1008" y="17028"/>
                  <a:pt x="995" y="17028"/>
                </a:cubicBezTo>
                <a:cubicBezTo>
                  <a:pt x="983" y="17028"/>
                  <a:pt x="972" y="17067"/>
                  <a:pt x="972" y="17117"/>
                </a:cubicBezTo>
                <a:cubicBezTo>
                  <a:pt x="972" y="17167"/>
                  <a:pt x="960" y="17209"/>
                  <a:pt x="945" y="17209"/>
                </a:cubicBezTo>
                <a:cubicBezTo>
                  <a:pt x="931" y="17209"/>
                  <a:pt x="909" y="17262"/>
                  <a:pt x="898" y="17327"/>
                </a:cubicBezTo>
                <a:cubicBezTo>
                  <a:pt x="887" y="17393"/>
                  <a:pt x="859" y="17503"/>
                  <a:pt x="835" y="17572"/>
                </a:cubicBezTo>
                <a:cubicBezTo>
                  <a:pt x="811" y="17641"/>
                  <a:pt x="780" y="17764"/>
                  <a:pt x="764" y="17845"/>
                </a:cubicBezTo>
                <a:cubicBezTo>
                  <a:pt x="710" y="18129"/>
                  <a:pt x="676" y="18313"/>
                  <a:pt x="649" y="18494"/>
                </a:cubicBezTo>
                <a:cubicBezTo>
                  <a:pt x="571" y="19003"/>
                  <a:pt x="548" y="19128"/>
                  <a:pt x="473" y="19483"/>
                </a:cubicBezTo>
                <a:cubicBezTo>
                  <a:pt x="455" y="19564"/>
                  <a:pt x="434" y="19687"/>
                  <a:pt x="425" y="19756"/>
                </a:cubicBezTo>
                <a:cubicBezTo>
                  <a:pt x="417" y="19825"/>
                  <a:pt x="398" y="19889"/>
                  <a:pt x="383" y="19901"/>
                </a:cubicBezTo>
                <a:cubicBezTo>
                  <a:pt x="369" y="19912"/>
                  <a:pt x="357" y="19969"/>
                  <a:pt x="357" y="20027"/>
                </a:cubicBezTo>
                <a:cubicBezTo>
                  <a:pt x="357" y="20085"/>
                  <a:pt x="345" y="20142"/>
                  <a:pt x="331" y="20153"/>
                </a:cubicBezTo>
                <a:cubicBezTo>
                  <a:pt x="316" y="20165"/>
                  <a:pt x="298" y="20216"/>
                  <a:pt x="289" y="20266"/>
                </a:cubicBezTo>
                <a:cubicBezTo>
                  <a:pt x="280" y="20316"/>
                  <a:pt x="257" y="20419"/>
                  <a:pt x="239" y="20494"/>
                </a:cubicBezTo>
                <a:cubicBezTo>
                  <a:pt x="221" y="20569"/>
                  <a:pt x="200" y="20682"/>
                  <a:pt x="192" y="20745"/>
                </a:cubicBezTo>
                <a:cubicBezTo>
                  <a:pt x="183" y="20807"/>
                  <a:pt x="164" y="20867"/>
                  <a:pt x="150" y="20879"/>
                </a:cubicBezTo>
                <a:cubicBezTo>
                  <a:pt x="135" y="20891"/>
                  <a:pt x="123" y="20948"/>
                  <a:pt x="123" y="21006"/>
                </a:cubicBezTo>
                <a:cubicBezTo>
                  <a:pt x="123" y="21063"/>
                  <a:pt x="112" y="21120"/>
                  <a:pt x="97" y="21132"/>
                </a:cubicBezTo>
                <a:cubicBezTo>
                  <a:pt x="83" y="21144"/>
                  <a:pt x="62" y="21204"/>
                  <a:pt x="53" y="21267"/>
                </a:cubicBezTo>
                <a:cubicBezTo>
                  <a:pt x="43" y="21329"/>
                  <a:pt x="28" y="21430"/>
                  <a:pt x="18" y="21489"/>
                </a:cubicBezTo>
                <a:lnTo>
                  <a:pt x="0" y="21597"/>
                </a:lnTo>
                <a:lnTo>
                  <a:pt x="12348" y="21597"/>
                </a:lnTo>
                <a:lnTo>
                  <a:pt x="12387" y="21489"/>
                </a:lnTo>
                <a:cubicBezTo>
                  <a:pt x="12408" y="21430"/>
                  <a:pt x="12435" y="21355"/>
                  <a:pt x="12448" y="21324"/>
                </a:cubicBezTo>
                <a:cubicBezTo>
                  <a:pt x="12461" y="21293"/>
                  <a:pt x="12488" y="21221"/>
                  <a:pt x="12508" y="21165"/>
                </a:cubicBezTo>
                <a:cubicBezTo>
                  <a:pt x="12528" y="21108"/>
                  <a:pt x="12570" y="21006"/>
                  <a:pt x="12600" y="20936"/>
                </a:cubicBezTo>
                <a:cubicBezTo>
                  <a:pt x="12630" y="20867"/>
                  <a:pt x="12655" y="20782"/>
                  <a:pt x="12655" y="20749"/>
                </a:cubicBezTo>
                <a:cubicBezTo>
                  <a:pt x="12655" y="20716"/>
                  <a:pt x="12668" y="20683"/>
                  <a:pt x="12684" y="20675"/>
                </a:cubicBezTo>
                <a:cubicBezTo>
                  <a:pt x="12700" y="20668"/>
                  <a:pt x="12713" y="20635"/>
                  <a:pt x="12713" y="20604"/>
                </a:cubicBezTo>
                <a:cubicBezTo>
                  <a:pt x="12713" y="20573"/>
                  <a:pt x="12727" y="20529"/>
                  <a:pt x="12742" y="20506"/>
                </a:cubicBezTo>
                <a:cubicBezTo>
                  <a:pt x="12758" y="20484"/>
                  <a:pt x="12772" y="20429"/>
                  <a:pt x="12776" y="20384"/>
                </a:cubicBezTo>
                <a:cubicBezTo>
                  <a:pt x="12780" y="20338"/>
                  <a:pt x="12795" y="20300"/>
                  <a:pt x="12808" y="20300"/>
                </a:cubicBezTo>
                <a:cubicBezTo>
                  <a:pt x="12821" y="20300"/>
                  <a:pt x="12831" y="20265"/>
                  <a:pt x="12831" y="20223"/>
                </a:cubicBezTo>
                <a:cubicBezTo>
                  <a:pt x="12831" y="20180"/>
                  <a:pt x="12843" y="20141"/>
                  <a:pt x="12858" y="20137"/>
                </a:cubicBezTo>
                <a:cubicBezTo>
                  <a:pt x="12872" y="20133"/>
                  <a:pt x="12889" y="20095"/>
                  <a:pt x="12894" y="20051"/>
                </a:cubicBezTo>
                <a:cubicBezTo>
                  <a:pt x="12900" y="20008"/>
                  <a:pt x="12912" y="19966"/>
                  <a:pt x="12923" y="19960"/>
                </a:cubicBezTo>
                <a:cubicBezTo>
                  <a:pt x="12934" y="19953"/>
                  <a:pt x="12947" y="19912"/>
                  <a:pt x="12952" y="19868"/>
                </a:cubicBezTo>
                <a:cubicBezTo>
                  <a:pt x="12957" y="19824"/>
                  <a:pt x="12969" y="19783"/>
                  <a:pt x="12981" y="19776"/>
                </a:cubicBezTo>
                <a:cubicBezTo>
                  <a:pt x="12993" y="19770"/>
                  <a:pt x="13006" y="19727"/>
                  <a:pt x="13010" y="19680"/>
                </a:cubicBezTo>
                <a:cubicBezTo>
                  <a:pt x="13014" y="19634"/>
                  <a:pt x="13028" y="19597"/>
                  <a:pt x="13039" y="19597"/>
                </a:cubicBezTo>
                <a:cubicBezTo>
                  <a:pt x="13050" y="19597"/>
                  <a:pt x="13067" y="19536"/>
                  <a:pt x="13078" y="19464"/>
                </a:cubicBezTo>
                <a:cubicBezTo>
                  <a:pt x="13089" y="19392"/>
                  <a:pt x="13123" y="19268"/>
                  <a:pt x="13152" y="19187"/>
                </a:cubicBezTo>
                <a:cubicBezTo>
                  <a:pt x="13181" y="19106"/>
                  <a:pt x="13219" y="18976"/>
                  <a:pt x="13238" y="18901"/>
                </a:cubicBezTo>
                <a:cubicBezTo>
                  <a:pt x="13258" y="18825"/>
                  <a:pt x="13282" y="18745"/>
                  <a:pt x="13291" y="18720"/>
                </a:cubicBezTo>
                <a:cubicBezTo>
                  <a:pt x="13299" y="18695"/>
                  <a:pt x="13317" y="18620"/>
                  <a:pt x="13330" y="18551"/>
                </a:cubicBezTo>
                <a:cubicBezTo>
                  <a:pt x="13344" y="18482"/>
                  <a:pt x="13370" y="18375"/>
                  <a:pt x="13388" y="18312"/>
                </a:cubicBezTo>
                <a:cubicBezTo>
                  <a:pt x="13406" y="18250"/>
                  <a:pt x="13431" y="18142"/>
                  <a:pt x="13446" y="18074"/>
                </a:cubicBezTo>
                <a:cubicBezTo>
                  <a:pt x="13460" y="18005"/>
                  <a:pt x="13486" y="17892"/>
                  <a:pt x="13504" y="17823"/>
                </a:cubicBezTo>
                <a:cubicBezTo>
                  <a:pt x="13521" y="17754"/>
                  <a:pt x="13547" y="17647"/>
                  <a:pt x="13561" y="17584"/>
                </a:cubicBezTo>
                <a:cubicBezTo>
                  <a:pt x="13576" y="17522"/>
                  <a:pt x="13604" y="17415"/>
                  <a:pt x="13622" y="17346"/>
                </a:cubicBezTo>
                <a:cubicBezTo>
                  <a:pt x="13682" y="17108"/>
                  <a:pt x="13712" y="16947"/>
                  <a:pt x="13727" y="16795"/>
                </a:cubicBezTo>
                <a:lnTo>
                  <a:pt x="13743" y="16642"/>
                </a:lnTo>
                <a:lnTo>
                  <a:pt x="14173" y="16634"/>
                </a:lnTo>
                <a:cubicBezTo>
                  <a:pt x="14716" y="16622"/>
                  <a:pt x="14870" y="16597"/>
                  <a:pt x="15247" y="16459"/>
                </a:cubicBezTo>
                <a:cubicBezTo>
                  <a:pt x="15579" y="16337"/>
                  <a:pt x="15889" y="16049"/>
                  <a:pt x="15972" y="15788"/>
                </a:cubicBezTo>
                <a:cubicBezTo>
                  <a:pt x="16009" y="15672"/>
                  <a:pt x="16009" y="15450"/>
                  <a:pt x="15972" y="15333"/>
                </a:cubicBezTo>
                <a:cubicBezTo>
                  <a:pt x="15916" y="15156"/>
                  <a:pt x="15857" y="15097"/>
                  <a:pt x="15557" y="14919"/>
                </a:cubicBezTo>
                <a:cubicBezTo>
                  <a:pt x="15510" y="14891"/>
                  <a:pt x="15437" y="14866"/>
                  <a:pt x="15394" y="14866"/>
                </a:cubicBezTo>
                <a:cubicBezTo>
                  <a:pt x="15313" y="14866"/>
                  <a:pt x="15174" y="14957"/>
                  <a:pt x="15174" y="15009"/>
                </a:cubicBezTo>
                <a:cubicBezTo>
                  <a:pt x="15174" y="15026"/>
                  <a:pt x="15225" y="15124"/>
                  <a:pt x="15289" y="15227"/>
                </a:cubicBezTo>
                <a:cubicBezTo>
                  <a:pt x="15391" y="15390"/>
                  <a:pt x="15407" y="15437"/>
                  <a:pt x="15407" y="15570"/>
                </a:cubicBezTo>
                <a:cubicBezTo>
                  <a:pt x="15407" y="15702"/>
                  <a:pt x="15395" y="15738"/>
                  <a:pt x="15321" y="15825"/>
                </a:cubicBezTo>
                <a:cubicBezTo>
                  <a:pt x="15078" y="16109"/>
                  <a:pt x="14515" y="16241"/>
                  <a:pt x="13837" y="16173"/>
                </a:cubicBezTo>
                <a:cubicBezTo>
                  <a:pt x="13706" y="16160"/>
                  <a:pt x="13683" y="16150"/>
                  <a:pt x="13664" y="16098"/>
                </a:cubicBezTo>
                <a:cubicBezTo>
                  <a:pt x="13639" y="16030"/>
                  <a:pt x="13596" y="15443"/>
                  <a:pt x="13574" y="14838"/>
                </a:cubicBezTo>
                <a:lnTo>
                  <a:pt x="13559" y="14436"/>
                </a:lnTo>
                <a:lnTo>
                  <a:pt x="13750" y="14436"/>
                </a:lnTo>
                <a:cubicBezTo>
                  <a:pt x="13859" y="14436"/>
                  <a:pt x="13942" y="14425"/>
                  <a:pt x="13942" y="14412"/>
                </a:cubicBezTo>
                <a:cubicBezTo>
                  <a:pt x="13942" y="14398"/>
                  <a:pt x="14061" y="14389"/>
                  <a:pt x="14236" y="14389"/>
                </a:cubicBezTo>
                <a:cubicBezTo>
                  <a:pt x="14412" y="14389"/>
                  <a:pt x="14528" y="14381"/>
                  <a:pt x="14528" y="14367"/>
                </a:cubicBezTo>
                <a:cubicBezTo>
                  <a:pt x="14528" y="14354"/>
                  <a:pt x="14589" y="14344"/>
                  <a:pt x="14662" y="14344"/>
                </a:cubicBezTo>
                <a:cubicBezTo>
                  <a:pt x="14734" y="14344"/>
                  <a:pt x="14793" y="14336"/>
                  <a:pt x="14793" y="14326"/>
                </a:cubicBezTo>
                <a:cubicBezTo>
                  <a:pt x="14793" y="14316"/>
                  <a:pt x="14856" y="14304"/>
                  <a:pt x="14932" y="14301"/>
                </a:cubicBezTo>
                <a:cubicBezTo>
                  <a:pt x="15009" y="14298"/>
                  <a:pt x="15074" y="14287"/>
                  <a:pt x="15079" y="14275"/>
                </a:cubicBezTo>
                <a:cubicBezTo>
                  <a:pt x="15085" y="14263"/>
                  <a:pt x="15130" y="14253"/>
                  <a:pt x="15176" y="14253"/>
                </a:cubicBezTo>
                <a:cubicBezTo>
                  <a:pt x="15223" y="14253"/>
                  <a:pt x="15260" y="14246"/>
                  <a:pt x="15260" y="14236"/>
                </a:cubicBezTo>
                <a:cubicBezTo>
                  <a:pt x="15260" y="14227"/>
                  <a:pt x="15293" y="14217"/>
                  <a:pt x="15334" y="14214"/>
                </a:cubicBezTo>
                <a:cubicBezTo>
                  <a:pt x="15375" y="14211"/>
                  <a:pt x="15458" y="14189"/>
                  <a:pt x="15518" y="14165"/>
                </a:cubicBezTo>
                <a:cubicBezTo>
                  <a:pt x="15578" y="14141"/>
                  <a:pt x="15790" y="14063"/>
                  <a:pt x="15990" y="13990"/>
                </a:cubicBezTo>
                <a:cubicBezTo>
                  <a:pt x="16378" y="13847"/>
                  <a:pt x="16753" y="13666"/>
                  <a:pt x="16933" y="13537"/>
                </a:cubicBezTo>
                <a:cubicBezTo>
                  <a:pt x="16995" y="13493"/>
                  <a:pt x="17052" y="13457"/>
                  <a:pt x="17062" y="13457"/>
                </a:cubicBezTo>
                <a:cubicBezTo>
                  <a:pt x="17098" y="13457"/>
                  <a:pt x="17808" y="12900"/>
                  <a:pt x="17808" y="12872"/>
                </a:cubicBezTo>
                <a:cubicBezTo>
                  <a:pt x="17808" y="12856"/>
                  <a:pt x="17817" y="12844"/>
                  <a:pt x="17831" y="12844"/>
                </a:cubicBezTo>
                <a:cubicBezTo>
                  <a:pt x="17844" y="12844"/>
                  <a:pt x="17874" y="12814"/>
                  <a:pt x="17897" y="12780"/>
                </a:cubicBezTo>
                <a:cubicBezTo>
                  <a:pt x="17920" y="12745"/>
                  <a:pt x="17970" y="12694"/>
                  <a:pt x="18007" y="12662"/>
                </a:cubicBezTo>
                <a:cubicBezTo>
                  <a:pt x="18045" y="12631"/>
                  <a:pt x="18109" y="12560"/>
                  <a:pt x="18149" y="12503"/>
                </a:cubicBezTo>
                <a:cubicBezTo>
                  <a:pt x="18189" y="12447"/>
                  <a:pt x="18265" y="12344"/>
                  <a:pt x="18320" y="12275"/>
                </a:cubicBezTo>
                <a:cubicBezTo>
                  <a:pt x="18402" y="12171"/>
                  <a:pt x="18575" y="11914"/>
                  <a:pt x="18761" y="11616"/>
                </a:cubicBezTo>
                <a:cubicBezTo>
                  <a:pt x="18781" y="11585"/>
                  <a:pt x="18790" y="11545"/>
                  <a:pt x="18782" y="11528"/>
                </a:cubicBezTo>
                <a:cubicBezTo>
                  <a:pt x="18773" y="11508"/>
                  <a:pt x="18779" y="11503"/>
                  <a:pt x="18800" y="11512"/>
                </a:cubicBezTo>
                <a:cubicBezTo>
                  <a:pt x="18818" y="11521"/>
                  <a:pt x="18832" y="11517"/>
                  <a:pt x="18832" y="11504"/>
                </a:cubicBezTo>
                <a:cubicBezTo>
                  <a:pt x="18832" y="11463"/>
                  <a:pt x="18842" y="11448"/>
                  <a:pt x="18882" y="11416"/>
                </a:cubicBezTo>
                <a:cubicBezTo>
                  <a:pt x="18903" y="11400"/>
                  <a:pt x="18914" y="11376"/>
                  <a:pt x="18905" y="11365"/>
                </a:cubicBezTo>
                <a:cubicBezTo>
                  <a:pt x="18895" y="11353"/>
                  <a:pt x="18902" y="11343"/>
                  <a:pt x="18919" y="11343"/>
                </a:cubicBezTo>
                <a:cubicBezTo>
                  <a:pt x="18936" y="11343"/>
                  <a:pt x="18950" y="11318"/>
                  <a:pt x="18950" y="11288"/>
                </a:cubicBezTo>
                <a:cubicBezTo>
                  <a:pt x="18950" y="11258"/>
                  <a:pt x="18961" y="11231"/>
                  <a:pt x="18976" y="11227"/>
                </a:cubicBezTo>
                <a:cubicBezTo>
                  <a:pt x="18990" y="11223"/>
                  <a:pt x="19008" y="11199"/>
                  <a:pt x="19013" y="11174"/>
                </a:cubicBezTo>
                <a:cubicBezTo>
                  <a:pt x="19019" y="11149"/>
                  <a:pt x="19039" y="11115"/>
                  <a:pt x="19060" y="11098"/>
                </a:cubicBezTo>
                <a:cubicBezTo>
                  <a:pt x="19080" y="11082"/>
                  <a:pt x="19090" y="11057"/>
                  <a:pt x="19081" y="11045"/>
                </a:cubicBezTo>
                <a:cubicBezTo>
                  <a:pt x="19071" y="11034"/>
                  <a:pt x="19078" y="11025"/>
                  <a:pt x="19095" y="11025"/>
                </a:cubicBezTo>
                <a:cubicBezTo>
                  <a:pt x="19112" y="11025"/>
                  <a:pt x="19126" y="11005"/>
                  <a:pt x="19126" y="10980"/>
                </a:cubicBezTo>
                <a:cubicBezTo>
                  <a:pt x="19126" y="10955"/>
                  <a:pt x="19139" y="10935"/>
                  <a:pt x="19155" y="10935"/>
                </a:cubicBezTo>
                <a:cubicBezTo>
                  <a:pt x="19171" y="10935"/>
                  <a:pt x="19184" y="10910"/>
                  <a:pt x="19184" y="10878"/>
                </a:cubicBezTo>
                <a:cubicBezTo>
                  <a:pt x="19184" y="10825"/>
                  <a:pt x="19233" y="10734"/>
                  <a:pt x="19276" y="10707"/>
                </a:cubicBezTo>
                <a:cubicBezTo>
                  <a:pt x="19286" y="10701"/>
                  <a:pt x="19303" y="10670"/>
                  <a:pt x="19315" y="10639"/>
                </a:cubicBezTo>
                <a:cubicBezTo>
                  <a:pt x="19328" y="10607"/>
                  <a:pt x="19365" y="10539"/>
                  <a:pt x="19397" y="10487"/>
                </a:cubicBezTo>
                <a:lnTo>
                  <a:pt x="19452" y="10391"/>
                </a:lnTo>
                <a:lnTo>
                  <a:pt x="19557" y="10464"/>
                </a:lnTo>
                <a:cubicBezTo>
                  <a:pt x="19613" y="10504"/>
                  <a:pt x="19667" y="10536"/>
                  <a:pt x="19678" y="10535"/>
                </a:cubicBezTo>
                <a:cubicBezTo>
                  <a:pt x="19688" y="10534"/>
                  <a:pt x="19714" y="10548"/>
                  <a:pt x="19735" y="10564"/>
                </a:cubicBezTo>
                <a:cubicBezTo>
                  <a:pt x="19757" y="10581"/>
                  <a:pt x="19786" y="10587"/>
                  <a:pt x="19801" y="10580"/>
                </a:cubicBezTo>
                <a:cubicBezTo>
                  <a:pt x="19816" y="10572"/>
                  <a:pt x="19827" y="10580"/>
                  <a:pt x="19827" y="10593"/>
                </a:cubicBezTo>
                <a:cubicBezTo>
                  <a:pt x="19827" y="10606"/>
                  <a:pt x="19856" y="10615"/>
                  <a:pt x="19888" y="10615"/>
                </a:cubicBezTo>
                <a:cubicBezTo>
                  <a:pt x="19920" y="10615"/>
                  <a:pt x="19945" y="10606"/>
                  <a:pt x="19945" y="10593"/>
                </a:cubicBezTo>
                <a:cubicBezTo>
                  <a:pt x="19945" y="10580"/>
                  <a:pt x="19958" y="10573"/>
                  <a:pt x="19972" y="10580"/>
                </a:cubicBezTo>
                <a:cubicBezTo>
                  <a:pt x="19986" y="10586"/>
                  <a:pt x="20026" y="10566"/>
                  <a:pt x="20064" y="10535"/>
                </a:cubicBezTo>
                <a:cubicBezTo>
                  <a:pt x="20101" y="10504"/>
                  <a:pt x="20120" y="10480"/>
                  <a:pt x="20108" y="10480"/>
                </a:cubicBezTo>
                <a:cubicBezTo>
                  <a:pt x="20096" y="10480"/>
                  <a:pt x="20109" y="10464"/>
                  <a:pt x="20135" y="10444"/>
                </a:cubicBezTo>
                <a:cubicBezTo>
                  <a:pt x="20160" y="10424"/>
                  <a:pt x="20172" y="10398"/>
                  <a:pt x="20163" y="10387"/>
                </a:cubicBezTo>
                <a:cubicBezTo>
                  <a:pt x="20153" y="10375"/>
                  <a:pt x="20162" y="10366"/>
                  <a:pt x="20179" y="10366"/>
                </a:cubicBezTo>
                <a:cubicBezTo>
                  <a:pt x="20196" y="10366"/>
                  <a:pt x="20208" y="10335"/>
                  <a:pt x="20208" y="10297"/>
                </a:cubicBezTo>
                <a:cubicBezTo>
                  <a:pt x="20208" y="10260"/>
                  <a:pt x="20224" y="10230"/>
                  <a:pt x="20240" y="10230"/>
                </a:cubicBezTo>
                <a:cubicBezTo>
                  <a:pt x="20256" y="10230"/>
                  <a:pt x="20268" y="10212"/>
                  <a:pt x="20268" y="10189"/>
                </a:cubicBezTo>
                <a:cubicBezTo>
                  <a:pt x="20268" y="10118"/>
                  <a:pt x="20322" y="10096"/>
                  <a:pt x="20439" y="10120"/>
                </a:cubicBezTo>
                <a:cubicBezTo>
                  <a:pt x="20611" y="10155"/>
                  <a:pt x="20828" y="10187"/>
                  <a:pt x="20988" y="10199"/>
                </a:cubicBezTo>
                <a:cubicBezTo>
                  <a:pt x="21118" y="10209"/>
                  <a:pt x="21148" y="10204"/>
                  <a:pt x="21230" y="10150"/>
                </a:cubicBezTo>
                <a:cubicBezTo>
                  <a:pt x="21281" y="10117"/>
                  <a:pt x="21315" y="10080"/>
                  <a:pt x="21306" y="10069"/>
                </a:cubicBezTo>
                <a:cubicBezTo>
                  <a:pt x="21297" y="10057"/>
                  <a:pt x="21302" y="10048"/>
                  <a:pt x="21319" y="10048"/>
                </a:cubicBezTo>
                <a:cubicBezTo>
                  <a:pt x="21337" y="10048"/>
                  <a:pt x="21350" y="9999"/>
                  <a:pt x="21350" y="9934"/>
                </a:cubicBezTo>
                <a:cubicBezTo>
                  <a:pt x="21350" y="9872"/>
                  <a:pt x="21338" y="9820"/>
                  <a:pt x="21322" y="9820"/>
                </a:cubicBezTo>
                <a:cubicBezTo>
                  <a:pt x="21306" y="9820"/>
                  <a:pt x="21297" y="9809"/>
                  <a:pt x="21301" y="9795"/>
                </a:cubicBezTo>
                <a:cubicBezTo>
                  <a:pt x="21313" y="9750"/>
                  <a:pt x="21047" y="9658"/>
                  <a:pt x="20865" y="9644"/>
                </a:cubicBezTo>
                <a:cubicBezTo>
                  <a:pt x="20672" y="9629"/>
                  <a:pt x="20521" y="9581"/>
                  <a:pt x="20539" y="9540"/>
                </a:cubicBezTo>
                <a:cubicBezTo>
                  <a:pt x="20553" y="9507"/>
                  <a:pt x="21117" y="9494"/>
                  <a:pt x="21117" y="9526"/>
                </a:cubicBezTo>
                <a:cubicBezTo>
                  <a:pt x="21117" y="9538"/>
                  <a:pt x="21173" y="9547"/>
                  <a:pt x="21245" y="9547"/>
                </a:cubicBezTo>
                <a:cubicBezTo>
                  <a:pt x="21354" y="9547"/>
                  <a:pt x="21392" y="9536"/>
                  <a:pt x="21487" y="9463"/>
                </a:cubicBezTo>
                <a:cubicBezTo>
                  <a:pt x="21584" y="9390"/>
                  <a:pt x="21600" y="9365"/>
                  <a:pt x="21592" y="9292"/>
                </a:cubicBezTo>
                <a:cubicBezTo>
                  <a:pt x="21587" y="9245"/>
                  <a:pt x="21571" y="9206"/>
                  <a:pt x="21555" y="9206"/>
                </a:cubicBezTo>
                <a:cubicBezTo>
                  <a:pt x="21540" y="9206"/>
                  <a:pt x="21526" y="9191"/>
                  <a:pt x="21526" y="9175"/>
                </a:cubicBezTo>
                <a:cubicBezTo>
                  <a:pt x="21526" y="9139"/>
                  <a:pt x="21426" y="9098"/>
                  <a:pt x="21322" y="9088"/>
                </a:cubicBezTo>
                <a:cubicBezTo>
                  <a:pt x="21281" y="9084"/>
                  <a:pt x="21241" y="9073"/>
                  <a:pt x="21232" y="9065"/>
                </a:cubicBezTo>
                <a:cubicBezTo>
                  <a:pt x="21224" y="9056"/>
                  <a:pt x="21099" y="9048"/>
                  <a:pt x="20954" y="9045"/>
                </a:cubicBezTo>
                <a:cubicBezTo>
                  <a:pt x="20662" y="9040"/>
                  <a:pt x="20680" y="9049"/>
                  <a:pt x="20544" y="8847"/>
                </a:cubicBezTo>
                <a:cubicBezTo>
                  <a:pt x="20436" y="8686"/>
                  <a:pt x="20370" y="8653"/>
                  <a:pt x="20174" y="8670"/>
                </a:cubicBezTo>
                <a:cubicBezTo>
                  <a:pt x="19973" y="8687"/>
                  <a:pt x="19974" y="8688"/>
                  <a:pt x="19683" y="8660"/>
                </a:cubicBezTo>
                <a:cubicBezTo>
                  <a:pt x="19546" y="8646"/>
                  <a:pt x="19334" y="8633"/>
                  <a:pt x="19213" y="8631"/>
                </a:cubicBezTo>
                <a:cubicBezTo>
                  <a:pt x="18983" y="8627"/>
                  <a:pt x="18936" y="8645"/>
                  <a:pt x="18845" y="8766"/>
                </a:cubicBezTo>
                <a:cubicBezTo>
                  <a:pt x="18815" y="8806"/>
                  <a:pt x="18775" y="8808"/>
                  <a:pt x="18341" y="8808"/>
                </a:cubicBezTo>
                <a:cubicBezTo>
                  <a:pt x="17884" y="8808"/>
                  <a:pt x="17866" y="8809"/>
                  <a:pt x="17821" y="8859"/>
                </a:cubicBezTo>
                <a:cubicBezTo>
                  <a:pt x="17788" y="8895"/>
                  <a:pt x="17751" y="8909"/>
                  <a:pt x="17690" y="8906"/>
                </a:cubicBezTo>
                <a:cubicBezTo>
                  <a:pt x="17642" y="8903"/>
                  <a:pt x="17603" y="8894"/>
                  <a:pt x="17603" y="8884"/>
                </a:cubicBezTo>
                <a:cubicBezTo>
                  <a:pt x="17603" y="8874"/>
                  <a:pt x="17544" y="8866"/>
                  <a:pt x="17472" y="8866"/>
                </a:cubicBezTo>
                <a:cubicBezTo>
                  <a:pt x="17399" y="8866"/>
                  <a:pt x="17340" y="8856"/>
                  <a:pt x="17340" y="8843"/>
                </a:cubicBezTo>
                <a:cubicBezTo>
                  <a:pt x="17340" y="8831"/>
                  <a:pt x="17293" y="8821"/>
                  <a:pt x="17238" y="8821"/>
                </a:cubicBezTo>
                <a:cubicBezTo>
                  <a:pt x="17183" y="8821"/>
                  <a:pt x="17130" y="8811"/>
                  <a:pt x="17120" y="8798"/>
                </a:cubicBezTo>
                <a:cubicBezTo>
                  <a:pt x="17110" y="8786"/>
                  <a:pt x="17082" y="8774"/>
                  <a:pt x="17057" y="8774"/>
                </a:cubicBezTo>
                <a:cubicBezTo>
                  <a:pt x="16992" y="8774"/>
                  <a:pt x="16510" y="8581"/>
                  <a:pt x="16348" y="8490"/>
                </a:cubicBezTo>
                <a:cubicBezTo>
                  <a:pt x="16273" y="8447"/>
                  <a:pt x="16126" y="8368"/>
                  <a:pt x="16019" y="8311"/>
                </a:cubicBezTo>
                <a:cubicBezTo>
                  <a:pt x="15913" y="8255"/>
                  <a:pt x="15765" y="8156"/>
                  <a:pt x="15691" y="8093"/>
                </a:cubicBezTo>
                <a:cubicBezTo>
                  <a:pt x="15617" y="8030"/>
                  <a:pt x="15536" y="7979"/>
                  <a:pt x="15510" y="7979"/>
                </a:cubicBezTo>
                <a:cubicBezTo>
                  <a:pt x="15484" y="7979"/>
                  <a:pt x="15471" y="7969"/>
                  <a:pt x="15481" y="7956"/>
                </a:cubicBezTo>
                <a:cubicBezTo>
                  <a:pt x="15491" y="7944"/>
                  <a:pt x="15484" y="7934"/>
                  <a:pt x="15465" y="7934"/>
                </a:cubicBezTo>
                <a:cubicBezTo>
                  <a:pt x="15447" y="7934"/>
                  <a:pt x="15385" y="7898"/>
                  <a:pt x="15329" y="7854"/>
                </a:cubicBezTo>
                <a:cubicBezTo>
                  <a:pt x="15272" y="7811"/>
                  <a:pt x="15237" y="7775"/>
                  <a:pt x="15250" y="7775"/>
                </a:cubicBezTo>
                <a:cubicBezTo>
                  <a:pt x="15263" y="7775"/>
                  <a:pt x="15204" y="7719"/>
                  <a:pt x="15121" y="7654"/>
                </a:cubicBezTo>
                <a:cubicBezTo>
                  <a:pt x="15038" y="7588"/>
                  <a:pt x="14938" y="7501"/>
                  <a:pt x="14898" y="7457"/>
                </a:cubicBezTo>
                <a:cubicBezTo>
                  <a:pt x="14577" y="7108"/>
                  <a:pt x="14323" y="6781"/>
                  <a:pt x="14323" y="6716"/>
                </a:cubicBezTo>
                <a:cubicBezTo>
                  <a:pt x="14323" y="6698"/>
                  <a:pt x="14310" y="6684"/>
                  <a:pt x="14294" y="6684"/>
                </a:cubicBezTo>
                <a:cubicBezTo>
                  <a:pt x="14278" y="6684"/>
                  <a:pt x="14265" y="6662"/>
                  <a:pt x="14265" y="6637"/>
                </a:cubicBezTo>
                <a:cubicBezTo>
                  <a:pt x="14265" y="6612"/>
                  <a:pt x="14251" y="6592"/>
                  <a:pt x="14234" y="6592"/>
                </a:cubicBezTo>
                <a:cubicBezTo>
                  <a:pt x="14217" y="6592"/>
                  <a:pt x="14210" y="6583"/>
                  <a:pt x="14220" y="6572"/>
                </a:cubicBezTo>
                <a:cubicBezTo>
                  <a:pt x="14229" y="6560"/>
                  <a:pt x="14219" y="6538"/>
                  <a:pt x="14199" y="6521"/>
                </a:cubicBezTo>
                <a:cubicBezTo>
                  <a:pt x="14178" y="6504"/>
                  <a:pt x="14158" y="6465"/>
                  <a:pt x="14152" y="6433"/>
                </a:cubicBezTo>
                <a:cubicBezTo>
                  <a:pt x="14147" y="6402"/>
                  <a:pt x="14134" y="6372"/>
                  <a:pt x="14123" y="6366"/>
                </a:cubicBezTo>
                <a:cubicBezTo>
                  <a:pt x="14113" y="6360"/>
                  <a:pt x="14099" y="6327"/>
                  <a:pt x="14094" y="6296"/>
                </a:cubicBezTo>
                <a:cubicBezTo>
                  <a:pt x="14088" y="6264"/>
                  <a:pt x="14072" y="6236"/>
                  <a:pt x="14058" y="6231"/>
                </a:cubicBezTo>
                <a:cubicBezTo>
                  <a:pt x="14043" y="6227"/>
                  <a:pt x="14031" y="6195"/>
                  <a:pt x="14031" y="6158"/>
                </a:cubicBezTo>
                <a:cubicBezTo>
                  <a:pt x="14031" y="6122"/>
                  <a:pt x="14021" y="6093"/>
                  <a:pt x="14008" y="6093"/>
                </a:cubicBezTo>
                <a:cubicBezTo>
                  <a:pt x="13995" y="6093"/>
                  <a:pt x="13982" y="6071"/>
                  <a:pt x="13979" y="6044"/>
                </a:cubicBezTo>
                <a:cubicBezTo>
                  <a:pt x="13976" y="6017"/>
                  <a:pt x="13966" y="5987"/>
                  <a:pt x="13953" y="5980"/>
                </a:cubicBezTo>
                <a:cubicBezTo>
                  <a:pt x="13940" y="5972"/>
                  <a:pt x="13928" y="5956"/>
                  <a:pt x="13926" y="5944"/>
                </a:cubicBezTo>
                <a:cubicBezTo>
                  <a:pt x="13923" y="5913"/>
                  <a:pt x="13809" y="5599"/>
                  <a:pt x="13708" y="5342"/>
                </a:cubicBezTo>
                <a:cubicBezTo>
                  <a:pt x="13696" y="5311"/>
                  <a:pt x="13658" y="5208"/>
                  <a:pt x="13622" y="5114"/>
                </a:cubicBezTo>
                <a:cubicBezTo>
                  <a:pt x="13552" y="4933"/>
                  <a:pt x="13492" y="4804"/>
                  <a:pt x="13351" y="4512"/>
                </a:cubicBezTo>
                <a:cubicBezTo>
                  <a:pt x="13303" y="4412"/>
                  <a:pt x="13243" y="4283"/>
                  <a:pt x="13217" y="4227"/>
                </a:cubicBezTo>
                <a:cubicBezTo>
                  <a:pt x="13192" y="4171"/>
                  <a:pt x="13146" y="4095"/>
                  <a:pt x="13112" y="4058"/>
                </a:cubicBezTo>
                <a:cubicBezTo>
                  <a:pt x="13079" y="4020"/>
                  <a:pt x="13054" y="3985"/>
                  <a:pt x="13057" y="3978"/>
                </a:cubicBezTo>
                <a:cubicBezTo>
                  <a:pt x="13061" y="3972"/>
                  <a:pt x="13039" y="3945"/>
                  <a:pt x="13012" y="3919"/>
                </a:cubicBezTo>
                <a:cubicBezTo>
                  <a:pt x="12984" y="3893"/>
                  <a:pt x="12957" y="3857"/>
                  <a:pt x="12952" y="3839"/>
                </a:cubicBezTo>
                <a:cubicBezTo>
                  <a:pt x="12947" y="3821"/>
                  <a:pt x="12930" y="3803"/>
                  <a:pt x="12915" y="3799"/>
                </a:cubicBezTo>
                <a:cubicBezTo>
                  <a:pt x="12900" y="3795"/>
                  <a:pt x="12896" y="3782"/>
                  <a:pt x="12905" y="3770"/>
                </a:cubicBezTo>
                <a:cubicBezTo>
                  <a:pt x="12914" y="3759"/>
                  <a:pt x="12901" y="3742"/>
                  <a:pt x="12876" y="3735"/>
                </a:cubicBezTo>
                <a:cubicBezTo>
                  <a:pt x="12851" y="3727"/>
                  <a:pt x="12831" y="3708"/>
                  <a:pt x="12831" y="3691"/>
                </a:cubicBezTo>
                <a:cubicBezTo>
                  <a:pt x="12831" y="3673"/>
                  <a:pt x="12817" y="3660"/>
                  <a:pt x="12800" y="3660"/>
                </a:cubicBezTo>
                <a:cubicBezTo>
                  <a:pt x="12783" y="3660"/>
                  <a:pt x="12776" y="3651"/>
                  <a:pt x="12784" y="3640"/>
                </a:cubicBezTo>
                <a:cubicBezTo>
                  <a:pt x="12801" y="3618"/>
                  <a:pt x="12292" y="3228"/>
                  <a:pt x="12246" y="3228"/>
                </a:cubicBezTo>
                <a:cubicBezTo>
                  <a:pt x="12230" y="3228"/>
                  <a:pt x="12217" y="3219"/>
                  <a:pt x="12217" y="3209"/>
                </a:cubicBezTo>
                <a:cubicBezTo>
                  <a:pt x="12217" y="3198"/>
                  <a:pt x="12154" y="3166"/>
                  <a:pt x="12078" y="3136"/>
                </a:cubicBezTo>
                <a:cubicBezTo>
                  <a:pt x="12001" y="3107"/>
                  <a:pt x="11897" y="3060"/>
                  <a:pt x="11849" y="3034"/>
                </a:cubicBezTo>
                <a:cubicBezTo>
                  <a:pt x="11801" y="3009"/>
                  <a:pt x="11716" y="2973"/>
                  <a:pt x="11660" y="2957"/>
                </a:cubicBezTo>
                <a:cubicBezTo>
                  <a:pt x="11350" y="2867"/>
                  <a:pt x="11267" y="2840"/>
                  <a:pt x="11224" y="2810"/>
                </a:cubicBezTo>
                <a:cubicBezTo>
                  <a:pt x="11198" y="2792"/>
                  <a:pt x="11066" y="2733"/>
                  <a:pt x="10930" y="2681"/>
                </a:cubicBezTo>
                <a:cubicBezTo>
                  <a:pt x="10683" y="2585"/>
                  <a:pt x="10604" y="2545"/>
                  <a:pt x="10604" y="2506"/>
                </a:cubicBezTo>
                <a:cubicBezTo>
                  <a:pt x="10604" y="2495"/>
                  <a:pt x="10579" y="2466"/>
                  <a:pt x="10547" y="2443"/>
                </a:cubicBezTo>
                <a:cubicBezTo>
                  <a:pt x="10514" y="2420"/>
                  <a:pt x="10489" y="2410"/>
                  <a:pt x="10489" y="2422"/>
                </a:cubicBezTo>
                <a:cubicBezTo>
                  <a:pt x="10489" y="2433"/>
                  <a:pt x="10477" y="2430"/>
                  <a:pt x="10465" y="2416"/>
                </a:cubicBezTo>
                <a:cubicBezTo>
                  <a:pt x="10453" y="2401"/>
                  <a:pt x="10381" y="2387"/>
                  <a:pt x="10305" y="2384"/>
                </a:cubicBezTo>
                <a:cubicBezTo>
                  <a:pt x="10229" y="2381"/>
                  <a:pt x="10166" y="2370"/>
                  <a:pt x="10166" y="2359"/>
                </a:cubicBezTo>
                <a:cubicBezTo>
                  <a:pt x="10166" y="2349"/>
                  <a:pt x="10086" y="2341"/>
                  <a:pt x="9987" y="2341"/>
                </a:cubicBezTo>
                <a:cubicBezTo>
                  <a:pt x="9793" y="2341"/>
                  <a:pt x="9729" y="2308"/>
                  <a:pt x="9727" y="2210"/>
                </a:cubicBezTo>
                <a:cubicBezTo>
                  <a:pt x="9725" y="2097"/>
                  <a:pt x="9541" y="1594"/>
                  <a:pt x="9459" y="1482"/>
                </a:cubicBezTo>
                <a:cubicBezTo>
                  <a:pt x="9430" y="1441"/>
                  <a:pt x="9404" y="1392"/>
                  <a:pt x="9404" y="1374"/>
                </a:cubicBezTo>
                <a:cubicBezTo>
                  <a:pt x="9404" y="1355"/>
                  <a:pt x="9389" y="1342"/>
                  <a:pt x="9370" y="1342"/>
                </a:cubicBezTo>
                <a:cubicBezTo>
                  <a:pt x="9351" y="1342"/>
                  <a:pt x="9344" y="1333"/>
                  <a:pt x="9354" y="1325"/>
                </a:cubicBezTo>
                <a:cubicBezTo>
                  <a:pt x="9377" y="1307"/>
                  <a:pt x="9284" y="1181"/>
                  <a:pt x="9249" y="1181"/>
                </a:cubicBezTo>
                <a:cubicBezTo>
                  <a:pt x="9236" y="1181"/>
                  <a:pt x="9232" y="1171"/>
                  <a:pt x="9241" y="1160"/>
                </a:cubicBezTo>
                <a:cubicBezTo>
                  <a:pt x="9251" y="1148"/>
                  <a:pt x="9239" y="1123"/>
                  <a:pt x="9215" y="1105"/>
                </a:cubicBezTo>
                <a:cubicBezTo>
                  <a:pt x="9191" y="1086"/>
                  <a:pt x="9170" y="1064"/>
                  <a:pt x="9170" y="1056"/>
                </a:cubicBezTo>
                <a:cubicBezTo>
                  <a:pt x="9170" y="1036"/>
                  <a:pt x="8977" y="853"/>
                  <a:pt x="8861" y="763"/>
                </a:cubicBezTo>
                <a:cubicBezTo>
                  <a:pt x="8740" y="670"/>
                  <a:pt x="8486" y="508"/>
                  <a:pt x="8482" y="522"/>
                </a:cubicBezTo>
                <a:cubicBezTo>
                  <a:pt x="8481" y="529"/>
                  <a:pt x="8443" y="506"/>
                  <a:pt x="8398" y="471"/>
                </a:cubicBezTo>
                <a:cubicBezTo>
                  <a:pt x="8354" y="437"/>
                  <a:pt x="8307" y="414"/>
                  <a:pt x="8293" y="420"/>
                </a:cubicBezTo>
                <a:cubicBezTo>
                  <a:pt x="8280" y="427"/>
                  <a:pt x="8260" y="416"/>
                  <a:pt x="8251" y="398"/>
                </a:cubicBezTo>
                <a:cubicBezTo>
                  <a:pt x="8241" y="377"/>
                  <a:pt x="8217" y="369"/>
                  <a:pt x="8186" y="379"/>
                </a:cubicBezTo>
                <a:cubicBezTo>
                  <a:pt x="8152" y="389"/>
                  <a:pt x="8142" y="385"/>
                  <a:pt x="8157" y="367"/>
                </a:cubicBezTo>
                <a:cubicBezTo>
                  <a:pt x="8176" y="344"/>
                  <a:pt x="8143" y="330"/>
                  <a:pt x="8081" y="338"/>
                </a:cubicBezTo>
                <a:cubicBezTo>
                  <a:pt x="8069" y="339"/>
                  <a:pt x="8057" y="331"/>
                  <a:pt x="8057" y="318"/>
                </a:cubicBezTo>
                <a:cubicBezTo>
                  <a:pt x="8057" y="306"/>
                  <a:pt x="8039" y="296"/>
                  <a:pt x="8015" y="296"/>
                </a:cubicBezTo>
                <a:cubicBezTo>
                  <a:pt x="7991" y="296"/>
                  <a:pt x="7929" y="276"/>
                  <a:pt x="7876" y="253"/>
                </a:cubicBezTo>
                <a:cubicBezTo>
                  <a:pt x="7763" y="205"/>
                  <a:pt x="7379" y="106"/>
                  <a:pt x="7151" y="67"/>
                </a:cubicBezTo>
                <a:cubicBezTo>
                  <a:pt x="7062" y="52"/>
                  <a:pt x="6942" y="30"/>
                  <a:pt x="6886" y="18"/>
                </a:cubicBezTo>
                <a:cubicBezTo>
                  <a:pt x="6832" y="6"/>
                  <a:pt x="6725" y="2"/>
                  <a:pt x="6586" y="0"/>
                </a:cubicBezTo>
                <a:close/>
                <a:moveTo>
                  <a:pt x="11190" y="3340"/>
                </a:moveTo>
                <a:cubicBezTo>
                  <a:pt x="11377" y="3332"/>
                  <a:pt x="11734" y="3453"/>
                  <a:pt x="11920" y="3591"/>
                </a:cubicBezTo>
                <a:cubicBezTo>
                  <a:pt x="11988" y="3641"/>
                  <a:pt x="12061" y="3682"/>
                  <a:pt x="12085" y="3682"/>
                </a:cubicBezTo>
                <a:cubicBezTo>
                  <a:pt x="12108" y="3682"/>
                  <a:pt x="12127" y="3697"/>
                  <a:pt x="12127" y="3713"/>
                </a:cubicBezTo>
                <a:cubicBezTo>
                  <a:pt x="12127" y="3739"/>
                  <a:pt x="12269" y="3883"/>
                  <a:pt x="12435" y="4029"/>
                </a:cubicBezTo>
                <a:cubicBezTo>
                  <a:pt x="12583" y="4160"/>
                  <a:pt x="13094" y="5194"/>
                  <a:pt x="13094" y="5363"/>
                </a:cubicBezTo>
                <a:cubicBezTo>
                  <a:pt x="13094" y="5402"/>
                  <a:pt x="13107" y="5432"/>
                  <a:pt x="13123" y="5432"/>
                </a:cubicBezTo>
                <a:cubicBezTo>
                  <a:pt x="13139" y="5432"/>
                  <a:pt x="13152" y="5464"/>
                  <a:pt x="13152" y="5501"/>
                </a:cubicBezTo>
                <a:cubicBezTo>
                  <a:pt x="13152" y="5539"/>
                  <a:pt x="13163" y="5568"/>
                  <a:pt x="13175" y="5568"/>
                </a:cubicBezTo>
                <a:cubicBezTo>
                  <a:pt x="13188" y="5568"/>
                  <a:pt x="13203" y="5608"/>
                  <a:pt x="13207" y="5654"/>
                </a:cubicBezTo>
                <a:cubicBezTo>
                  <a:pt x="13211" y="5701"/>
                  <a:pt x="13224" y="5744"/>
                  <a:pt x="13236" y="5750"/>
                </a:cubicBezTo>
                <a:cubicBezTo>
                  <a:pt x="13247" y="5757"/>
                  <a:pt x="13259" y="5787"/>
                  <a:pt x="13265" y="5819"/>
                </a:cubicBezTo>
                <a:cubicBezTo>
                  <a:pt x="13270" y="5850"/>
                  <a:pt x="13282" y="5881"/>
                  <a:pt x="13293" y="5887"/>
                </a:cubicBezTo>
                <a:cubicBezTo>
                  <a:pt x="13303" y="5893"/>
                  <a:pt x="13319" y="5925"/>
                  <a:pt x="13325" y="5956"/>
                </a:cubicBezTo>
                <a:cubicBezTo>
                  <a:pt x="13331" y="5987"/>
                  <a:pt x="13345" y="6015"/>
                  <a:pt x="13359" y="6019"/>
                </a:cubicBezTo>
                <a:cubicBezTo>
                  <a:pt x="13374" y="6024"/>
                  <a:pt x="13388" y="6062"/>
                  <a:pt x="13388" y="6105"/>
                </a:cubicBezTo>
                <a:cubicBezTo>
                  <a:pt x="13388" y="6148"/>
                  <a:pt x="13397" y="6182"/>
                  <a:pt x="13409" y="6182"/>
                </a:cubicBezTo>
                <a:cubicBezTo>
                  <a:pt x="13422" y="6182"/>
                  <a:pt x="13434" y="6209"/>
                  <a:pt x="13438" y="6243"/>
                </a:cubicBezTo>
                <a:cubicBezTo>
                  <a:pt x="13442" y="6276"/>
                  <a:pt x="13455" y="6312"/>
                  <a:pt x="13467" y="6319"/>
                </a:cubicBezTo>
                <a:cubicBezTo>
                  <a:pt x="13479" y="6326"/>
                  <a:pt x="13493" y="6351"/>
                  <a:pt x="13498" y="6376"/>
                </a:cubicBezTo>
                <a:cubicBezTo>
                  <a:pt x="13503" y="6401"/>
                  <a:pt x="13533" y="6466"/>
                  <a:pt x="13564" y="6519"/>
                </a:cubicBezTo>
                <a:cubicBezTo>
                  <a:pt x="13595" y="6572"/>
                  <a:pt x="13622" y="6627"/>
                  <a:pt x="13622" y="6641"/>
                </a:cubicBezTo>
                <a:cubicBezTo>
                  <a:pt x="13622" y="6679"/>
                  <a:pt x="13963" y="7169"/>
                  <a:pt x="14110" y="7344"/>
                </a:cubicBezTo>
                <a:cubicBezTo>
                  <a:pt x="14180" y="7426"/>
                  <a:pt x="14236" y="7505"/>
                  <a:pt x="14236" y="7516"/>
                </a:cubicBezTo>
                <a:cubicBezTo>
                  <a:pt x="14236" y="7527"/>
                  <a:pt x="14262" y="7551"/>
                  <a:pt x="14294" y="7569"/>
                </a:cubicBezTo>
                <a:cubicBezTo>
                  <a:pt x="14326" y="7587"/>
                  <a:pt x="14352" y="7616"/>
                  <a:pt x="14352" y="7632"/>
                </a:cubicBezTo>
                <a:cubicBezTo>
                  <a:pt x="14352" y="7648"/>
                  <a:pt x="14366" y="7660"/>
                  <a:pt x="14383" y="7660"/>
                </a:cubicBezTo>
                <a:cubicBezTo>
                  <a:pt x="14400" y="7660"/>
                  <a:pt x="14408" y="7670"/>
                  <a:pt x="14399" y="7681"/>
                </a:cubicBezTo>
                <a:cubicBezTo>
                  <a:pt x="14390" y="7692"/>
                  <a:pt x="14417" y="7719"/>
                  <a:pt x="14457" y="7742"/>
                </a:cubicBezTo>
                <a:cubicBezTo>
                  <a:pt x="14497" y="7766"/>
                  <a:pt x="14528" y="7798"/>
                  <a:pt x="14528" y="7815"/>
                </a:cubicBezTo>
                <a:cubicBezTo>
                  <a:pt x="14528" y="7831"/>
                  <a:pt x="14543" y="7840"/>
                  <a:pt x="14559" y="7832"/>
                </a:cubicBezTo>
                <a:cubicBezTo>
                  <a:pt x="14575" y="7824"/>
                  <a:pt x="14588" y="7831"/>
                  <a:pt x="14588" y="7848"/>
                </a:cubicBezTo>
                <a:cubicBezTo>
                  <a:pt x="14588" y="7874"/>
                  <a:pt x="15145" y="8311"/>
                  <a:pt x="15507" y="8568"/>
                </a:cubicBezTo>
                <a:cubicBezTo>
                  <a:pt x="15666" y="8681"/>
                  <a:pt x="15839" y="8772"/>
                  <a:pt x="15859" y="8757"/>
                </a:cubicBezTo>
                <a:cubicBezTo>
                  <a:pt x="15869" y="8749"/>
                  <a:pt x="15875" y="8757"/>
                  <a:pt x="15875" y="8772"/>
                </a:cubicBezTo>
                <a:cubicBezTo>
                  <a:pt x="15875" y="8787"/>
                  <a:pt x="15891" y="8798"/>
                  <a:pt x="15909" y="8798"/>
                </a:cubicBezTo>
                <a:cubicBezTo>
                  <a:pt x="15927" y="8798"/>
                  <a:pt x="15963" y="8815"/>
                  <a:pt x="15990" y="8837"/>
                </a:cubicBezTo>
                <a:cubicBezTo>
                  <a:pt x="16016" y="8859"/>
                  <a:pt x="16089" y="8900"/>
                  <a:pt x="16153" y="8929"/>
                </a:cubicBezTo>
                <a:cubicBezTo>
                  <a:pt x="16269" y="8980"/>
                  <a:pt x="16806" y="9192"/>
                  <a:pt x="16878" y="9214"/>
                </a:cubicBezTo>
                <a:cubicBezTo>
                  <a:pt x="16968" y="9243"/>
                  <a:pt x="16813" y="9272"/>
                  <a:pt x="16587" y="9273"/>
                </a:cubicBezTo>
                <a:cubicBezTo>
                  <a:pt x="16455" y="9273"/>
                  <a:pt x="16339" y="9286"/>
                  <a:pt x="16329" y="9298"/>
                </a:cubicBezTo>
                <a:cubicBezTo>
                  <a:pt x="16309" y="9324"/>
                  <a:pt x="15603" y="9330"/>
                  <a:pt x="15570" y="9304"/>
                </a:cubicBezTo>
                <a:cubicBezTo>
                  <a:pt x="15559" y="9295"/>
                  <a:pt x="15476" y="9280"/>
                  <a:pt x="15384" y="9271"/>
                </a:cubicBezTo>
                <a:cubicBezTo>
                  <a:pt x="15152" y="9248"/>
                  <a:pt x="14977" y="9219"/>
                  <a:pt x="14822" y="9178"/>
                </a:cubicBezTo>
                <a:cubicBezTo>
                  <a:pt x="14749" y="9158"/>
                  <a:pt x="14662" y="9139"/>
                  <a:pt x="14630" y="9135"/>
                </a:cubicBezTo>
                <a:cubicBezTo>
                  <a:pt x="14598" y="9131"/>
                  <a:pt x="14565" y="9121"/>
                  <a:pt x="14557" y="9112"/>
                </a:cubicBezTo>
                <a:cubicBezTo>
                  <a:pt x="14549" y="9104"/>
                  <a:pt x="14523" y="9094"/>
                  <a:pt x="14499" y="9090"/>
                </a:cubicBezTo>
                <a:cubicBezTo>
                  <a:pt x="14475" y="9086"/>
                  <a:pt x="14438" y="9069"/>
                  <a:pt x="14417" y="9053"/>
                </a:cubicBezTo>
                <a:cubicBezTo>
                  <a:pt x="14395" y="9038"/>
                  <a:pt x="14367" y="9029"/>
                  <a:pt x="14354" y="9035"/>
                </a:cubicBezTo>
                <a:cubicBezTo>
                  <a:pt x="14340" y="9041"/>
                  <a:pt x="14322" y="9032"/>
                  <a:pt x="14312" y="9014"/>
                </a:cubicBezTo>
                <a:cubicBezTo>
                  <a:pt x="14302" y="8993"/>
                  <a:pt x="14277" y="8985"/>
                  <a:pt x="14244" y="8994"/>
                </a:cubicBezTo>
                <a:cubicBezTo>
                  <a:pt x="14215" y="9002"/>
                  <a:pt x="14201" y="9002"/>
                  <a:pt x="14213" y="8992"/>
                </a:cubicBezTo>
                <a:cubicBezTo>
                  <a:pt x="14243" y="8966"/>
                  <a:pt x="14113" y="8891"/>
                  <a:pt x="14063" y="8906"/>
                </a:cubicBezTo>
                <a:cubicBezTo>
                  <a:pt x="14036" y="8914"/>
                  <a:pt x="14028" y="8909"/>
                  <a:pt x="14042" y="8892"/>
                </a:cubicBezTo>
                <a:cubicBezTo>
                  <a:pt x="14055" y="8876"/>
                  <a:pt x="14046" y="8866"/>
                  <a:pt x="14018" y="8866"/>
                </a:cubicBezTo>
                <a:cubicBezTo>
                  <a:pt x="13993" y="8866"/>
                  <a:pt x="13974" y="8856"/>
                  <a:pt x="13974" y="8843"/>
                </a:cubicBezTo>
                <a:cubicBezTo>
                  <a:pt x="13974" y="8831"/>
                  <a:pt x="13955" y="8821"/>
                  <a:pt x="13934" y="8821"/>
                </a:cubicBezTo>
                <a:cubicBezTo>
                  <a:pt x="13913" y="8821"/>
                  <a:pt x="13829" y="8774"/>
                  <a:pt x="13745" y="8717"/>
                </a:cubicBezTo>
                <a:cubicBezTo>
                  <a:pt x="13662" y="8660"/>
                  <a:pt x="13551" y="8589"/>
                  <a:pt x="13498" y="8562"/>
                </a:cubicBezTo>
                <a:cubicBezTo>
                  <a:pt x="13446" y="8535"/>
                  <a:pt x="13362" y="8467"/>
                  <a:pt x="13314" y="8411"/>
                </a:cubicBezTo>
                <a:cubicBezTo>
                  <a:pt x="13266" y="8355"/>
                  <a:pt x="13178" y="8270"/>
                  <a:pt x="13117" y="8225"/>
                </a:cubicBezTo>
                <a:cubicBezTo>
                  <a:pt x="13056" y="8179"/>
                  <a:pt x="13007" y="8131"/>
                  <a:pt x="13007" y="8117"/>
                </a:cubicBezTo>
                <a:cubicBezTo>
                  <a:pt x="13007" y="8104"/>
                  <a:pt x="12992" y="8093"/>
                  <a:pt x="12976" y="8093"/>
                </a:cubicBezTo>
                <a:cubicBezTo>
                  <a:pt x="12960" y="8093"/>
                  <a:pt x="12947" y="8077"/>
                  <a:pt x="12947" y="8058"/>
                </a:cubicBezTo>
                <a:cubicBezTo>
                  <a:pt x="12947" y="8040"/>
                  <a:pt x="12921" y="8013"/>
                  <a:pt x="12889" y="7997"/>
                </a:cubicBezTo>
                <a:cubicBezTo>
                  <a:pt x="12857" y="7982"/>
                  <a:pt x="12831" y="7957"/>
                  <a:pt x="12831" y="7942"/>
                </a:cubicBezTo>
                <a:cubicBezTo>
                  <a:pt x="12831" y="7927"/>
                  <a:pt x="12819" y="7912"/>
                  <a:pt x="12805" y="7907"/>
                </a:cubicBezTo>
                <a:cubicBezTo>
                  <a:pt x="12711" y="7879"/>
                  <a:pt x="11865" y="6721"/>
                  <a:pt x="11865" y="6621"/>
                </a:cubicBezTo>
                <a:cubicBezTo>
                  <a:pt x="11865" y="6605"/>
                  <a:pt x="11852" y="6592"/>
                  <a:pt x="11836" y="6592"/>
                </a:cubicBezTo>
                <a:cubicBezTo>
                  <a:pt x="11820" y="6592"/>
                  <a:pt x="11804" y="6572"/>
                  <a:pt x="11804" y="6547"/>
                </a:cubicBezTo>
                <a:cubicBezTo>
                  <a:pt x="11804" y="6522"/>
                  <a:pt x="11793" y="6500"/>
                  <a:pt x="11776" y="6500"/>
                </a:cubicBezTo>
                <a:cubicBezTo>
                  <a:pt x="11759" y="6500"/>
                  <a:pt x="11751" y="6492"/>
                  <a:pt x="11760" y="6480"/>
                </a:cubicBezTo>
                <a:cubicBezTo>
                  <a:pt x="11769" y="6469"/>
                  <a:pt x="11759" y="6446"/>
                  <a:pt x="11739" y="6429"/>
                </a:cubicBezTo>
                <a:cubicBezTo>
                  <a:pt x="11719" y="6412"/>
                  <a:pt x="11699" y="6382"/>
                  <a:pt x="11694" y="6364"/>
                </a:cubicBezTo>
                <a:cubicBezTo>
                  <a:pt x="11689" y="6346"/>
                  <a:pt x="11672" y="6327"/>
                  <a:pt x="11657" y="6323"/>
                </a:cubicBezTo>
                <a:cubicBezTo>
                  <a:pt x="11642" y="6319"/>
                  <a:pt x="11636" y="6306"/>
                  <a:pt x="11644" y="6296"/>
                </a:cubicBezTo>
                <a:cubicBezTo>
                  <a:pt x="11653" y="6285"/>
                  <a:pt x="11644" y="6264"/>
                  <a:pt x="11623" y="6247"/>
                </a:cubicBezTo>
                <a:cubicBezTo>
                  <a:pt x="11603" y="6230"/>
                  <a:pt x="11581" y="6200"/>
                  <a:pt x="11576" y="6182"/>
                </a:cubicBezTo>
                <a:cubicBezTo>
                  <a:pt x="11571" y="6163"/>
                  <a:pt x="11550" y="6142"/>
                  <a:pt x="11531" y="6133"/>
                </a:cubicBezTo>
                <a:cubicBezTo>
                  <a:pt x="11513" y="6124"/>
                  <a:pt x="11504" y="6109"/>
                  <a:pt x="11510" y="6099"/>
                </a:cubicBezTo>
                <a:cubicBezTo>
                  <a:pt x="11517" y="6089"/>
                  <a:pt x="11471" y="6016"/>
                  <a:pt x="11408" y="5938"/>
                </a:cubicBezTo>
                <a:cubicBezTo>
                  <a:pt x="11155" y="5624"/>
                  <a:pt x="10862" y="5282"/>
                  <a:pt x="10772" y="5197"/>
                </a:cubicBezTo>
                <a:cubicBezTo>
                  <a:pt x="10630" y="5061"/>
                  <a:pt x="10076" y="4639"/>
                  <a:pt x="9914" y="4541"/>
                </a:cubicBezTo>
                <a:cubicBezTo>
                  <a:pt x="9835" y="4494"/>
                  <a:pt x="9722" y="4425"/>
                  <a:pt x="9664" y="4388"/>
                </a:cubicBezTo>
                <a:cubicBezTo>
                  <a:pt x="9606" y="4351"/>
                  <a:pt x="9551" y="4327"/>
                  <a:pt x="9541" y="4335"/>
                </a:cubicBezTo>
                <a:cubicBezTo>
                  <a:pt x="9530" y="4343"/>
                  <a:pt x="9522" y="4338"/>
                  <a:pt x="9522" y="4323"/>
                </a:cubicBezTo>
                <a:cubicBezTo>
                  <a:pt x="9522" y="4308"/>
                  <a:pt x="9494" y="4296"/>
                  <a:pt x="9459" y="4296"/>
                </a:cubicBezTo>
                <a:cubicBezTo>
                  <a:pt x="9424" y="4296"/>
                  <a:pt x="9403" y="4291"/>
                  <a:pt x="9412" y="4284"/>
                </a:cubicBezTo>
                <a:cubicBezTo>
                  <a:pt x="9421" y="4277"/>
                  <a:pt x="9395" y="4245"/>
                  <a:pt x="9354" y="4213"/>
                </a:cubicBezTo>
                <a:cubicBezTo>
                  <a:pt x="9302" y="4172"/>
                  <a:pt x="9290" y="4151"/>
                  <a:pt x="9315" y="4139"/>
                </a:cubicBezTo>
                <a:cubicBezTo>
                  <a:pt x="9334" y="4130"/>
                  <a:pt x="9352" y="4099"/>
                  <a:pt x="9354" y="4072"/>
                </a:cubicBezTo>
                <a:cubicBezTo>
                  <a:pt x="9357" y="4045"/>
                  <a:pt x="9368" y="4023"/>
                  <a:pt x="9381" y="4023"/>
                </a:cubicBezTo>
                <a:cubicBezTo>
                  <a:pt x="9393" y="4023"/>
                  <a:pt x="9404" y="4008"/>
                  <a:pt x="9404" y="3992"/>
                </a:cubicBezTo>
                <a:cubicBezTo>
                  <a:pt x="9404" y="3975"/>
                  <a:pt x="9429" y="3926"/>
                  <a:pt x="9457" y="3884"/>
                </a:cubicBezTo>
                <a:cubicBezTo>
                  <a:pt x="9485" y="3841"/>
                  <a:pt x="9540" y="3732"/>
                  <a:pt x="9580" y="3638"/>
                </a:cubicBezTo>
                <a:lnTo>
                  <a:pt x="9654" y="3466"/>
                </a:lnTo>
                <a:lnTo>
                  <a:pt x="9785" y="3472"/>
                </a:lnTo>
                <a:cubicBezTo>
                  <a:pt x="9857" y="3475"/>
                  <a:pt x="10012" y="3484"/>
                  <a:pt x="10126" y="3491"/>
                </a:cubicBezTo>
                <a:cubicBezTo>
                  <a:pt x="10327" y="3503"/>
                  <a:pt x="10337" y="3502"/>
                  <a:pt x="10434" y="3436"/>
                </a:cubicBezTo>
                <a:cubicBezTo>
                  <a:pt x="10527" y="3373"/>
                  <a:pt x="10556" y="3366"/>
                  <a:pt x="10828" y="3354"/>
                </a:cubicBezTo>
                <a:cubicBezTo>
                  <a:pt x="10988" y="3348"/>
                  <a:pt x="11150" y="3342"/>
                  <a:pt x="11190" y="3340"/>
                </a:cubicBezTo>
                <a:close/>
                <a:moveTo>
                  <a:pt x="9044" y="4592"/>
                </a:moveTo>
                <a:cubicBezTo>
                  <a:pt x="9063" y="4592"/>
                  <a:pt x="9117" y="4618"/>
                  <a:pt x="9165" y="4649"/>
                </a:cubicBezTo>
                <a:cubicBezTo>
                  <a:pt x="9213" y="4680"/>
                  <a:pt x="9264" y="4706"/>
                  <a:pt x="9278" y="4706"/>
                </a:cubicBezTo>
                <a:cubicBezTo>
                  <a:pt x="9292" y="4706"/>
                  <a:pt x="9323" y="4726"/>
                  <a:pt x="9346" y="4751"/>
                </a:cubicBezTo>
                <a:cubicBezTo>
                  <a:pt x="9370" y="4776"/>
                  <a:pt x="9411" y="4796"/>
                  <a:pt x="9441" y="4796"/>
                </a:cubicBezTo>
                <a:cubicBezTo>
                  <a:pt x="9471" y="4796"/>
                  <a:pt x="9488" y="4806"/>
                  <a:pt x="9478" y="4818"/>
                </a:cubicBezTo>
                <a:cubicBezTo>
                  <a:pt x="9468" y="4831"/>
                  <a:pt x="9474" y="4843"/>
                  <a:pt x="9493" y="4843"/>
                </a:cubicBezTo>
                <a:cubicBezTo>
                  <a:pt x="9511" y="4843"/>
                  <a:pt x="9574" y="4882"/>
                  <a:pt x="9630" y="4932"/>
                </a:cubicBezTo>
                <a:cubicBezTo>
                  <a:pt x="9687" y="4982"/>
                  <a:pt x="9752" y="5024"/>
                  <a:pt x="9772" y="5024"/>
                </a:cubicBezTo>
                <a:cubicBezTo>
                  <a:pt x="9816" y="5024"/>
                  <a:pt x="9976" y="5146"/>
                  <a:pt x="10205" y="5356"/>
                </a:cubicBezTo>
                <a:cubicBezTo>
                  <a:pt x="10463" y="5592"/>
                  <a:pt x="10575" y="5708"/>
                  <a:pt x="10575" y="5732"/>
                </a:cubicBezTo>
                <a:cubicBezTo>
                  <a:pt x="10575" y="5744"/>
                  <a:pt x="10601" y="5774"/>
                  <a:pt x="10633" y="5801"/>
                </a:cubicBezTo>
                <a:cubicBezTo>
                  <a:pt x="10665" y="5828"/>
                  <a:pt x="10694" y="5863"/>
                  <a:pt x="10694" y="5880"/>
                </a:cubicBezTo>
                <a:cubicBezTo>
                  <a:pt x="10694" y="5906"/>
                  <a:pt x="10722" y="5940"/>
                  <a:pt x="10825" y="6033"/>
                </a:cubicBezTo>
                <a:cubicBezTo>
                  <a:pt x="10841" y="6047"/>
                  <a:pt x="10859" y="6074"/>
                  <a:pt x="10864" y="6093"/>
                </a:cubicBezTo>
                <a:cubicBezTo>
                  <a:pt x="10870" y="6111"/>
                  <a:pt x="10886" y="6128"/>
                  <a:pt x="10901" y="6133"/>
                </a:cubicBezTo>
                <a:cubicBezTo>
                  <a:pt x="10916" y="6137"/>
                  <a:pt x="10920" y="6150"/>
                  <a:pt x="10912" y="6160"/>
                </a:cubicBezTo>
                <a:cubicBezTo>
                  <a:pt x="10903" y="6171"/>
                  <a:pt x="10915" y="6194"/>
                  <a:pt x="10935" y="6211"/>
                </a:cubicBezTo>
                <a:cubicBezTo>
                  <a:pt x="10956" y="6228"/>
                  <a:pt x="10975" y="6256"/>
                  <a:pt x="10980" y="6274"/>
                </a:cubicBezTo>
                <a:cubicBezTo>
                  <a:pt x="10985" y="6293"/>
                  <a:pt x="11005" y="6316"/>
                  <a:pt x="11024" y="6325"/>
                </a:cubicBezTo>
                <a:cubicBezTo>
                  <a:pt x="11042" y="6335"/>
                  <a:pt x="11047" y="6340"/>
                  <a:pt x="11032" y="6341"/>
                </a:cubicBezTo>
                <a:cubicBezTo>
                  <a:pt x="11018" y="6341"/>
                  <a:pt x="11026" y="6360"/>
                  <a:pt x="11051" y="6382"/>
                </a:cubicBezTo>
                <a:cubicBezTo>
                  <a:pt x="11104" y="6429"/>
                  <a:pt x="11227" y="6614"/>
                  <a:pt x="11305" y="6767"/>
                </a:cubicBezTo>
                <a:cubicBezTo>
                  <a:pt x="11335" y="6826"/>
                  <a:pt x="11410" y="6942"/>
                  <a:pt x="11471" y="7024"/>
                </a:cubicBezTo>
                <a:cubicBezTo>
                  <a:pt x="11636" y="7242"/>
                  <a:pt x="11893" y="7638"/>
                  <a:pt x="11870" y="7638"/>
                </a:cubicBezTo>
                <a:cubicBezTo>
                  <a:pt x="11859" y="7639"/>
                  <a:pt x="11874" y="7650"/>
                  <a:pt x="11902" y="7663"/>
                </a:cubicBezTo>
                <a:cubicBezTo>
                  <a:pt x="11930" y="7676"/>
                  <a:pt x="11951" y="7701"/>
                  <a:pt x="11951" y="7720"/>
                </a:cubicBezTo>
                <a:cubicBezTo>
                  <a:pt x="11951" y="7740"/>
                  <a:pt x="11965" y="7748"/>
                  <a:pt x="11986" y="7738"/>
                </a:cubicBezTo>
                <a:cubicBezTo>
                  <a:pt x="12008" y="7727"/>
                  <a:pt x="12016" y="7732"/>
                  <a:pt x="12004" y="7756"/>
                </a:cubicBezTo>
                <a:cubicBezTo>
                  <a:pt x="11994" y="7775"/>
                  <a:pt x="12008" y="7813"/>
                  <a:pt x="12036" y="7838"/>
                </a:cubicBezTo>
                <a:cubicBezTo>
                  <a:pt x="12154" y="7947"/>
                  <a:pt x="12173" y="7970"/>
                  <a:pt x="12183" y="7991"/>
                </a:cubicBezTo>
                <a:cubicBezTo>
                  <a:pt x="12215" y="8060"/>
                  <a:pt x="12289" y="8132"/>
                  <a:pt x="12676" y="8486"/>
                </a:cubicBezTo>
                <a:cubicBezTo>
                  <a:pt x="13013" y="8793"/>
                  <a:pt x="13358" y="9037"/>
                  <a:pt x="13792" y="9275"/>
                </a:cubicBezTo>
                <a:cubicBezTo>
                  <a:pt x="13938" y="9355"/>
                  <a:pt x="14147" y="9442"/>
                  <a:pt x="14147" y="9422"/>
                </a:cubicBezTo>
                <a:cubicBezTo>
                  <a:pt x="14147" y="9415"/>
                  <a:pt x="14169" y="9425"/>
                  <a:pt x="14194" y="9445"/>
                </a:cubicBezTo>
                <a:cubicBezTo>
                  <a:pt x="14220" y="9465"/>
                  <a:pt x="14252" y="9476"/>
                  <a:pt x="14265" y="9469"/>
                </a:cubicBezTo>
                <a:cubicBezTo>
                  <a:pt x="14278" y="9463"/>
                  <a:pt x="14298" y="9472"/>
                  <a:pt x="14307" y="9492"/>
                </a:cubicBezTo>
                <a:cubicBezTo>
                  <a:pt x="14317" y="9511"/>
                  <a:pt x="14334" y="9521"/>
                  <a:pt x="14349" y="9514"/>
                </a:cubicBezTo>
                <a:cubicBezTo>
                  <a:pt x="14364" y="9507"/>
                  <a:pt x="14381" y="9511"/>
                  <a:pt x="14386" y="9522"/>
                </a:cubicBezTo>
                <a:cubicBezTo>
                  <a:pt x="14391" y="9534"/>
                  <a:pt x="14417" y="9547"/>
                  <a:pt x="14441" y="9551"/>
                </a:cubicBezTo>
                <a:cubicBezTo>
                  <a:pt x="14465" y="9555"/>
                  <a:pt x="14491" y="9565"/>
                  <a:pt x="14499" y="9573"/>
                </a:cubicBezTo>
                <a:cubicBezTo>
                  <a:pt x="14507" y="9581"/>
                  <a:pt x="14548" y="9590"/>
                  <a:pt x="14588" y="9595"/>
                </a:cubicBezTo>
                <a:cubicBezTo>
                  <a:pt x="14628" y="9599"/>
                  <a:pt x="14667" y="9612"/>
                  <a:pt x="14675" y="9620"/>
                </a:cubicBezTo>
                <a:cubicBezTo>
                  <a:pt x="14683" y="9628"/>
                  <a:pt x="14724" y="9637"/>
                  <a:pt x="14764" y="9642"/>
                </a:cubicBezTo>
                <a:cubicBezTo>
                  <a:pt x="14804" y="9646"/>
                  <a:pt x="14842" y="9656"/>
                  <a:pt x="14851" y="9665"/>
                </a:cubicBezTo>
                <a:cubicBezTo>
                  <a:pt x="14859" y="9674"/>
                  <a:pt x="14917" y="9684"/>
                  <a:pt x="14977" y="9687"/>
                </a:cubicBezTo>
                <a:cubicBezTo>
                  <a:pt x="15037" y="9691"/>
                  <a:pt x="15084" y="9702"/>
                  <a:pt x="15084" y="9712"/>
                </a:cubicBezTo>
                <a:cubicBezTo>
                  <a:pt x="15084" y="9734"/>
                  <a:pt x="15242" y="9738"/>
                  <a:pt x="16069" y="9738"/>
                </a:cubicBezTo>
                <a:cubicBezTo>
                  <a:pt x="16574" y="9739"/>
                  <a:pt x="16681" y="9745"/>
                  <a:pt x="16650" y="9769"/>
                </a:cubicBezTo>
                <a:cubicBezTo>
                  <a:pt x="16629" y="9785"/>
                  <a:pt x="16591" y="9797"/>
                  <a:pt x="16566" y="9797"/>
                </a:cubicBezTo>
                <a:cubicBezTo>
                  <a:pt x="16540" y="9797"/>
                  <a:pt x="16521" y="9807"/>
                  <a:pt x="16521" y="9820"/>
                </a:cubicBezTo>
                <a:cubicBezTo>
                  <a:pt x="16521" y="9833"/>
                  <a:pt x="16503" y="9842"/>
                  <a:pt x="16482" y="9842"/>
                </a:cubicBezTo>
                <a:cubicBezTo>
                  <a:pt x="16461" y="9842"/>
                  <a:pt x="16415" y="9861"/>
                  <a:pt x="16384" y="9883"/>
                </a:cubicBezTo>
                <a:cubicBezTo>
                  <a:pt x="16352" y="9905"/>
                  <a:pt x="16308" y="9926"/>
                  <a:pt x="16285" y="9930"/>
                </a:cubicBezTo>
                <a:cubicBezTo>
                  <a:pt x="16261" y="9934"/>
                  <a:pt x="16235" y="9943"/>
                  <a:pt x="16227" y="9952"/>
                </a:cubicBezTo>
                <a:cubicBezTo>
                  <a:pt x="16219" y="9960"/>
                  <a:pt x="16177" y="9984"/>
                  <a:pt x="16132" y="10001"/>
                </a:cubicBezTo>
                <a:cubicBezTo>
                  <a:pt x="16088" y="10019"/>
                  <a:pt x="16051" y="10041"/>
                  <a:pt x="16051" y="10052"/>
                </a:cubicBezTo>
                <a:cubicBezTo>
                  <a:pt x="16051" y="10064"/>
                  <a:pt x="16040" y="10068"/>
                  <a:pt x="16027" y="10062"/>
                </a:cubicBezTo>
                <a:cubicBezTo>
                  <a:pt x="16015" y="10056"/>
                  <a:pt x="15945" y="10077"/>
                  <a:pt x="15870" y="10111"/>
                </a:cubicBezTo>
                <a:cubicBezTo>
                  <a:pt x="15246" y="10389"/>
                  <a:pt x="15196" y="10408"/>
                  <a:pt x="14719" y="10542"/>
                </a:cubicBezTo>
                <a:cubicBezTo>
                  <a:pt x="14479" y="10609"/>
                  <a:pt x="14346" y="10635"/>
                  <a:pt x="14105" y="10662"/>
                </a:cubicBezTo>
                <a:cubicBezTo>
                  <a:pt x="14008" y="10673"/>
                  <a:pt x="13888" y="10685"/>
                  <a:pt x="13840" y="10692"/>
                </a:cubicBezTo>
                <a:cubicBezTo>
                  <a:pt x="13791" y="10698"/>
                  <a:pt x="13719" y="10694"/>
                  <a:pt x="13679" y="10684"/>
                </a:cubicBezTo>
                <a:cubicBezTo>
                  <a:pt x="13638" y="10673"/>
                  <a:pt x="13531" y="10665"/>
                  <a:pt x="13441" y="10664"/>
                </a:cubicBezTo>
                <a:cubicBezTo>
                  <a:pt x="13313" y="10662"/>
                  <a:pt x="13270" y="10652"/>
                  <a:pt x="13254" y="10621"/>
                </a:cubicBezTo>
                <a:cubicBezTo>
                  <a:pt x="13234" y="10583"/>
                  <a:pt x="13214" y="10485"/>
                  <a:pt x="13152" y="10128"/>
                </a:cubicBezTo>
                <a:cubicBezTo>
                  <a:pt x="13137" y="10040"/>
                  <a:pt x="13111" y="9911"/>
                  <a:pt x="13096" y="9842"/>
                </a:cubicBezTo>
                <a:cubicBezTo>
                  <a:pt x="13080" y="9774"/>
                  <a:pt x="13069" y="9665"/>
                  <a:pt x="13068" y="9600"/>
                </a:cubicBezTo>
                <a:cubicBezTo>
                  <a:pt x="13067" y="9534"/>
                  <a:pt x="13054" y="9479"/>
                  <a:pt x="13041" y="9479"/>
                </a:cubicBezTo>
                <a:cubicBezTo>
                  <a:pt x="13029" y="9479"/>
                  <a:pt x="13014" y="9442"/>
                  <a:pt x="13010" y="9396"/>
                </a:cubicBezTo>
                <a:cubicBezTo>
                  <a:pt x="13006" y="9349"/>
                  <a:pt x="12993" y="9305"/>
                  <a:pt x="12981" y="9298"/>
                </a:cubicBezTo>
                <a:cubicBezTo>
                  <a:pt x="12969" y="9291"/>
                  <a:pt x="12957" y="9250"/>
                  <a:pt x="12952" y="9206"/>
                </a:cubicBezTo>
                <a:cubicBezTo>
                  <a:pt x="12947" y="9163"/>
                  <a:pt x="12934" y="9122"/>
                  <a:pt x="12923" y="9116"/>
                </a:cubicBezTo>
                <a:cubicBezTo>
                  <a:pt x="12912" y="9109"/>
                  <a:pt x="12897" y="9069"/>
                  <a:pt x="12892" y="9025"/>
                </a:cubicBezTo>
                <a:cubicBezTo>
                  <a:pt x="12886" y="8981"/>
                  <a:pt x="12876" y="8939"/>
                  <a:pt x="12865" y="8933"/>
                </a:cubicBezTo>
                <a:cubicBezTo>
                  <a:pt x="12855" y="8927"/>
                  <a:pt x="12839" y="8903"/>
                  <a:pt x="12834" y="8878"/>
                </a:cubicBezTo>
                <a:cubicBezTo>
                  <a:pt x="12828" y="8853"/>
                  <a:pt x="12814" y="8829"/>
                  <a:pt x="12800" y="8825"/>
                </a:cubicBezTo>
                <a:cubicBezTo>
                  <a:pt x="12785" y="8821"/>
                  <a:pt x="12771" y="8796"/>
                  <a:pt x="12771" y="8772"/>
                </a:cubicBezTo>
                <a:cubicBezTo>
                  <a:pt x="12771" y="8748"/>
                  <a:pt x="12756" y="8729"/>
                  <a:pt x="12737" y="8729"/>
                </a:cubicBezTo>
                <a:cubicBezTo>
                  <a:pt x="12718" y="8729"/>
                  <a:pt x="12711" y="8723"/>
                  <a:pt x="12721" y="8715"/>
                </a:cubicBezTo>
                <a:cubicBezTo>
                  <a:pt x="12742" y="8699"/>
                  <a:pt x="12660" y="8567"/>
                  <a:pt x="12550" y="8441"/>
                </a:cubicBezTo>
                <a:cubicBezTo>
                  <a:pt x="12463" y="8340"/>
                  <a:pt x="11780" y="7797"/>
                  <a:pt x="11741" y="7797"/>
                </a:cubicBezTo>
                <a:cubicBezTo>
                  <a:pt x="11727" y="7797"/>
                  <a:pt x="11660" y="7758"/>
                  <a:pt x="11592" y="7711"/>
                </a:cubicBezTo>
                <a:cubicBezTo>
                  <a:pt x="11408" y="7584"/>
                  <a:pt x="11317" y="7540"/>
                  <a:pt x="10988" y="7412"/>
                </a:cubicBezTo>
                <a:cubicBezTo>
                  <a:pt x="10823" y="7348"/>
                  <a:pt x="10637" y="7265"/>
                  <a:pt x="10573" y="7228"/>
                </a:cubicBezTo>
                <a:cubicBezTo>
                  <a:pt x="10502" y="7189"/>
                  <a:pt x="10434" y="7168"/>
                  <a:pt x="10405" y="7177"/>
                </a:cubicBezTo>
                <a:cubicBezTo>
                  <a:pt x="10378" y="7184"/>
                  <a:pt x="10365" y="7182"/>
                  <a:pt x="10378" y="7171"/>
                </a:cubicBezTo>
                <a:cubicBezTo>
                  <a:pt x="10403" y="7149"/>
                  <a:pt x="10167" y="7022"/>
                  <a:pt x="10132" y="7039"/>
                </a:cubicBezTo>
                <a:cubicBezTo>
                  <a:pt x="10119" y="7045"/>
                  <a:pt x="10108" y="7039"/>
                  <a:pt x="10108" y="7026"/>
                </a:cubicBezTo>
                <a:cubicBezTo>
                  <a:pt x="10108" y="7012"/>
                  <a:pt x="10088" y="7002"/>
                  <a:pt x="10066" y="7002"/>
                </a:cubicBezTo>
                <a:cubicBezTo>
                  <a:pt x="10044" y="7002"/>
                  <a:pt x="10018" y="6985"/>
                  <a:pt x="10008" y="6965"/>
                </a:cubicBezTo>
                <a:cubicBezTo>
                  <a:pt x="9999" y="6946"/>
                  <a:pt x="9977" y="6937"/>
                  <a:pt x="9961" y="6945"/>
                </a:cubicBezTo>
                <a:cubicBezTo>
                  <a:pt x="9945" y="6953"/>
                  <a:pt x="9932" y="6948"/>
                  <a:pt x="9932" y="6935"/>
                </a:cubicBezTo>
                <a:cubicBezTo>
                  <a:pt x="9932" y="6922"/>
                  <a:pt x="9907" y="6910"/>
                  <a:pt x="9877" y="6910"/>
                </a:cubicBezTo>
                <a:cubicBezTo>
                  <a:pt x="9847" y="6910"/>
                  <a:pt x="9791" y="6889"/>
                  <a:pt x="9751" y="6865"/>
                </a:cubicBezTo>
                <a:cubicBezTo>
                  <a:pt x="9711" y="6840"/>
                  <a:pt x="9599" y="6789"/>
                  <a:pt x="9504" y="6749"/>
                </a:cubicBezTo>
                <a:cubicBezTo>
                  <a:pt x="9163" y="6606"/>
                  <a:pt x="8849" y="6433"/>
                  <a:pt x="8758" y="6337"/>
                </a:cubicBezTo>
                <a:cubicBezTo>
                  <a:pt x="8661" y="6235"/>
                  <a:pt x="8604" y="6141"/>
                  <a:pt x="8511" y="5944"/>
                </a:cubicBezTo>
                <a:cubicBezTo>
                  <a:pt x="8500" y="5919"/>
                  <a:pt x="8477" y="5822"/>
                  <a:pt x="8464" y="5728"/>
                </a:cubicBezTo>
                <a:cubicBezTo>
                  <a:pt x="8451" y="5634"/>
                  <a:pt x="8432" y="5522"/>
                  <a:pt x="8422" y="5477"/>
                </a:cubicBezTo>
                <a:cubicBezTo>
                  <a:pt x="8410" y="5423"/>
                  <a:pt x="8424" y="5340"/>
                  <a:pt x="8464" y="5234"/>
                </a:cubicBezTo>
                <a:cubicBezTo>
                  <a:pt x="8527" y="5070"/>
                  <a:pt x="8595" y="4984"/>
                  <a:pt x="8734" y="4892"/>
                </a:cubicBezTo>
                <a:cubicBezTo>
                  <a:pt x="8777" y="4863"/>
                  <a:pt x="8860" y="4784"/>
                  <a:pt x="8913" y="4716"/>
                </a:cubicBezTo>
                <a:cubicBezTo>
                  <a:pt x="8967" y="4649"/>
                  <a:pt x="9026" y="4592"/>
                  <a:pt x="9044" y="4592"/>
                </a:cubicBezTo>
                <a:close/>
                <a:moveTo>
                  <a:pt x="18020" y="9685"/>
                </a:moveTo>
                <a:cubicBezTo>
                  <a:pt x="18114" y="9687"/>
                  <a:pt x="18212" y="9699"/>
                  <a:pt x="18241" y="9722"/>
                </a:cubicBezTo>
                <a:cubicBezTo>
                  <a:pt x="18263" y="9739"/>
                  <a:pt x="18291" y="9748"/>
                  <a:pt x="18304" y="9742"/>
                </a:cubicBezTo>
                <a:cubicBezTo>
                  <a:pt x="18354" y="9718"/>
                  <a:pt x="18483" y="9849"/>
                  <a:pt x="18483" y="9924"/>
                </a:cubicBezTo>
                <a:cubicBezTo>
                  <a:pt x="18483" y="10021"/>
                  <a:pt x="18602" y="10132"/>
                  <a:pt x="18766" y="10189"/>
                </a:cubicBezTo>
                <a:cubicBezTo>
                  <a:pt x="18835" y="10213"/>
                  <a:pt x="18892" y="10236"/>
                  <a:pt x="18892" y="10240"/>
                </a:cubicBezTo>
                <a:cubicBezTo>
                  <a:pt x="18892" y="10249"/>
                  <a:pt x="18766" y="10470"/>
                  <a:pt x="18672" y="10627"/>
                </a:cubicBezTo>
                <a:cubicBezTo>
                  <a:pt x="18528" y="10867"/>
                  <a:pt x="18368" y="11158"/>
                  <a:pt x="18359" y="11198"/>
                </a:cubicBezTo>
                <a:cubicBezTo>
                  <a:pt x="18354" y="11222"/>
                  <a:pt x="18341" y="11247"/>
                  <a:pt x="18330" y="11253"/>
                </a:cubicBezTo>
                <a:cubicBezTo>
                  <a:pt x="18320" y="11260"/>
                  <a:pt x="18306" y="11280"/>
                  <a:pt x="18301" y="11298"/>
                </a:cubicBezTo>
                <a:cubicBezTo>
                  <a:pt x="18295" y="11317"/>
                  <a:pt x="18275" y="11345"/>
                  <a:pt x="18254" y="11361"/>
                </a:cubicBezTo>
                <a:cubicBezTo>
                  <a:pt x="18234" y="11378"/>
                  <a:pt x="18224" y="11403"/>
                  <a:pt x="18233" y="11414"/>
                </a:cubicBezTo>
                <a:cubicBezTo>
                  <a:pt x="18242" y="11426"/>
                  <a:pt x="18237" y="11435"/>
                  <a:pt x="18220" y="11435"/>
                </a:cubicBezTo>
                <a:cubicBezTo>
                  <a:pt x="18203" y="11435"/>
                  <a:pt x="18189" y="11453"/>
                  <a:pt x="18189" y="11477"/>
                </a:cubicBezTo>
                <a:cubicBezTo>
                  <a:pt x="18189" y="11501"/>
                  <a:pt x="18176" y="11523"/>
                  <a:pt x="18160" y="11528"/>
                </a:cubicBezTo>
                <a:cubicBezTo>
                  <a:pt x="18144" y="11532"/>
                  <a:pt x="18127" y="11564"/>
                  <a:pt x="18123" y="11598"/>
                </a:cubicBezTo>
                <a:cubicBezTo>
                  <a:pt x="18119" y="11631"/>
                  <a:pt x="18107" y="11653"/>
                  <a:pt x="18094" y="11647"/>
                </a:cubicBezTo>
                <a:cubicBezTo>
                  <a:pt x="18073" y="11637"/>
                  <a:pt x="18059" y="11671"/>
                  <a:pt x="18068" y="11712"/>
                </a:cubicBezTo>
                <a:cubicBezTo>
                  <a:pt x="18070" y="11722"/>
                  <a:pt x="18057" y="11730"/>
                  <a:pt x="18041" y="11730"/>
                </a:cubicBezTo>
                <a:cubicBezTo>
                  <a:pt x="18025" y="11730"/>
                  <a:pt x="18013" y="11747"/>
                  <a:pt x="18013" y="11767"/>
                </a:cubicBezTo>
                <a:cubicBezTo>
                  <a:pt x="18013" y="11787"/>
                  <a:pt x="17987" y="11830"/>
                  <a:pt x="17957" y="11863"/>
                </a:cubicBezTo>
                <a:cubicBezTo>
                  <a:pt x="17926" y="11896"/>
                  <a:pt x="17869" y="11977"/>
                  <a:pt x="17826" y="12042"/>
                </a:cubicBezTo>
                <a:cubicBezTo>
                  <a:pt x="17712" y="12219"/>
                  <a:pt x="17399" y="12575"/>
                  <a:pt x="17301" y="12640"/>
                </a:cubicBezTo>
                <a:cubicBezTo>
                  <a:pt x="17254" y="12671"/>
                  <a:pt x="17175" y="12743"/>
                  <a:pt x="17125" y="12799"/>
                </a:cubicBezTo>
                <a:cubicBezTo>
                  <a:pt x="17020" y="12918"/>
                  <a:pt x="16915" y="13003"/>
                  <a:pt x="16875" y="13003"/>
                </a:cubicBezTo>
                <a:cubicBezTo>
                  <a:pt x="16859" y="13003"/>
                  <a:pt x="16787" y="13051"/>
                  <a:pt x="16713" y="13109"/>
                </a:cubicBezTo>
                <a:cubicBezTo>
                  <a:pt x="16497" y="13276"/>
                  <a:pt x="15947" y="13538"/>
                  <a:pt x="15762" y="13563"/>
                </a:cubicBezTo>
                <a:cubicBezTo>
                  <a:pt x="15740" y="13565"/>
                  <a:pt x="15710" y="13582"/>
                  <a:pt x="15696" y="13598"/>
                </a:cubicBezTo>
                <a:cubicBezTo>
                  <a:pt x="15683" y="13615"/>
                  <a:pt x="15666" y="13626"/>
                  <a:pt x="15657" y="13623"/>
                </a:cubicBezTo>
                <a:cubicBezTo>
                  <a:pt x="15615" y="13607"/>
                  <a:pt x="15583" y="13619"/>
                  <a:pt x="15602" y="13643"/>
                </a:cubicBezTo>
                <a:cubicBezTo>
                  <a:pt x="15616" y="13661"/>
                  <a:pt x="15607" y="13665"/>
                  <a:pt x="15573" y="13655"/>
                </a:cubicBezTo>
                <a:cubicBezTo>
                  <a:pt x="15542" y="13646"/>
                  <a:pt x="15515" y="13652"/>
                  <a:pt x="15505" y="13673"/>
                </a:cubicBezTo>
                <a:cubicBezTo>
                  <a:pt x="15495" y="13692"/>
                  <a:pt x="15453" y="13708"/>
                  <a:pt x="15405" y="13708"/>
                </a:cubicBezTo>
                <a:cubicBezTo>
                  <a:pt x="15358" y="13708"/>
                  <a:pt x="15318" y="13718"/>
                  <a:pt x="15318" y="13731"/>
                </a:cubicBezTo>
                <a:cubicBezTo>
                  <a:pt x="15318" y="13743"/>
                  <a:pt x="15280" y="13753"/>
                  <a:pt x="15232" y="13753"/>
                </a:cubicBezTo>
                <a:cubicBezTo>
                  <a:pt x="15183" y="13753"/>
                  <a:pt x="15145" y="13762"/>
                  <a:pt x="15145" y="13771"/>
                </a:cubicBezTo>
                <a:cubicBezTo>
                  <a:pt x="15145" y="13781"/>
                  <a:pt x="15102" y="13791"/>
                  <a:pt x="15050" y="13794"/>
                </a:cubicBezTo>
                <a:cubicBezTo>
                  <a:pt x="14999" y="13797"/>
                  <a:pt x="14949" y="13809"/>
                  <a:pt x="14940" y="13818"/>
                </a:cubicBezTo>
                <a:cubicBezTo>
                  <a:pt x="14931" y="13828"/>
                  <a:pt x="14871" y="13837"/>
                  <a:pt x="14806" y="13841"/>
                </a:cubicBezTo>
                <a:cubicBezTo>
                  <a:pt x="14742" y="13845"/>
                  <a:pt x="14668" y="13858"/>
                  <a:pt x="14641" y="13869"/>
                </a:cubicBezTo>
                <a:cubicBezTo>
                  <a:pt x="14614" y="13881"/>
                  <a:pt x="14530" y="13890"/>
                  <a:pt x="14457" y="13890"/>
                </a:cubicBezTo>
                <a:cubicBezTo>
                  <a:pt x="14383" y="13890"/>
                  <a:pt x="14323" y="13900"/>
                  <a:pt x="14323" y="13912"/>
                </a:cubicBezTo>
                <a:cubicBezTo>
                  <a:pt x="14323" y="13926"/>
                  <a:pt x="14212" y="13934"/>
                  <a:pt x="14047" y="13934"/>
                </a:cubicBezTo>
                <a:cubicBezTo>
                  <a:pt x="13895" y="13934"/>
                  <a:pt x="13763" y="13944"/>
                  <a:pt x="13753" y="13957"/>
                </a:cubicBezTo>
                <a:cubicBezTo>
                  <a:pt x="13727" y="13990"/>
                  <a:pt x="13535" y="13987"/>
                  <a:pt x="13519" y="13953"/>
                </a:cubicBezTo>
                <a:cubicBezTo>
                  <a:pt x="13512" y="13937"/>
                  <a:pt x="13497" y="13662"/>
                  <a:pt x="13490" y="13343"/>
                </a:cubicBezTo>
                <a:cubicBezTo>
                  <a:pt x="13468" y="12466"/>
                  <a:pt x="13388" y="11224"/>
                  <a:pt x="13349" y="11161"/>
                </a:cubicBezTo>
                <a:cubicBezTo>
                  <a:pt x="13330" y="11131"/>
                  <a:pt x="13378" y="11129"/>
                  <a:pt x="13700" y="11135"/>
                </a:cubicBezTo>
                <a:cubicBezTo>
                  <a:pt x="13911" y="11139"/>
                  <a:pt x="14097" y="11132"/>
                  <a:pt x="14131" y="11119"/>
                </a:cubicBezTo>
                <a:cubicBezTo>
                  <a:pt x="14164" y="11106"/>
                  <a:pt x="14251" y="11092"/>
                  <a:pt x="14323" y="11086"/>
                </a:cubicBezTo>
                <a:cubicBezTo>
                  <a:pt x="14478" y="11074"/>
                  <a:pt x="14609" y="11053"/>
                  <a:pt x="14691" y="11027"/>
                </a:cubicBezTo>
                <a:cubicBezTo>
                  <a:pt x="14723" y="11017"/>
                  <a:pt x="14815" y="10991"/>
                  <a:pt x="14895" y="10972"/>
                </a:cubicBezTo>
                <a:cubicBezTo>
                  <a:pt x="15053" y="10934"/>
                  <a:pt x="15499" y="10795"/>
                  <a:pt x="15523" y="10776"/>
                </a:cubicBezTo>
                <a:cubicBezTo>
                  <a:pt x="15558" y="10749"/>
                  <a:pt x="15674" y="10707"/>
                  <a:pt x="15715" y="10707"/>
                </a:cubicBezTo>
                <a:cubicBezTo>
                  <a:pt x="15739" y="10707"/>
                  <a:pt x="15759" y="10697"/>
                  <a:pt x="15759" y="10686"/>
                </a:cubicBezTo>
                <a:cubicBezTo>
                  <a:pt x="15759" y="10675"/>
                  <a:pt x="15798" y="10654"/>
                  <a:pt x="15846" y="10639"/>
                </a:cubicBezTo>
                <a:cubicBezTo>
                  <a:pt x="15894" y="10623"/>
                  <a:pt x="15935" y="10599"/>
                  <a:pt x="15935" y="10588"/>
                </a:cubicBezTo>
                <a:cubicBezTo>
                  <a:pt x="15935" y="10576"/>
                  <a:pt x="15947" y="10572"/>
                  <a:pt x="15962" y="10580"/>
                </a:cubicBezTo>
                <a:cubicBezTo>
                  <a:pt x="15977" y="10587"/>
                  <a:pt x="16006" y="10580"/>
                  <a:pt x="16027" y="10564"/>
                </a:cubicBezTo>
                <a:cubicBezTo>
                  <a:pt x="16049" y="10548"/>
                  <a:pt x="16088" y="10533"/>
                  <a:pt x="16111" y="10529"/>
                </a:cubicBezTo>
                <a:cubicBezTo>
                  <a:pt x="16135" y="10524"/>
                  <a:pt x="16162" y="10510"/>
                  <a:pt x="16174" y="10495"/>
                </a:cubicBezTo>
                <a:cubicBezTo>
                  <a:pt x="16186" y="10480"/>
                  <a:pt x="16198" y="10475"/>
                  <a:pt x="16198" y="10484"/>
                </a:cubicBezTo>
                <a:cubicBezTo>
                  <a:pt x="16198" y="10493"/>
                  <a:pt x="16243" y="10478"/>
                  <a:pt x="16298" y="10450"/>
                </a:cubicBezTo>
                <a:cubicBezTo>
                  <a:pt x="16353" y="10422"/>
                  <a:pt x="16471" y="10365"/>
                  <a:pt x="16560" y="10323"/>
                </a:cubicBezTo>
                <a:cubicBezTo>
                  <a:pt x="16650" y="10280"/>
                  <a:pt x="16726" y="10238"/>
                  <a:pt x="16726" y="10228"/>
                </a:cubicBezTo>
                <a:cubicBezTo>
                  <a:pt x="16726" y="10218"/>
                  <a:pt x="16748" y="10205"/>
                  <a:pt x="16778" y="10197"/>
                </a:cubicBezTo>
                <a:cubicBezTo>
                  <a:pt x="16809" y="10190"/>
                  <a:pt x="16959" y="10118"/>
                  <a:pt x="17114" y="10038"/>
                </a:cubicBezTo>
                <a:cubicBezTo>
                  <a:pt x="17268" y="9958"/>
                  <a:pt x="17445" y="9872"/>
                  <a:pt x="17506" y="9850"/>
                </a:cubicBezTo>
                <a:cubicBezTo>
                  <a:pt x="17567" y="9827"/>
                  <a:pt x="17643" y="9793"/>
                  <a:pt x="17674" y="9771"/>
                </a:cubicBezTo>
                <a:cubicBezTo>
                  <a:pt x="17705" y="9749"/>
                  <a:pt x="17738" y="9735"/>
                  <a:pt x="17750" y="9740"/>
                </a:cubicBezTo>
                <a:cubicBezTo>
                  <a:pt x="17762" y="9746"/>
                  <a:pt x="17789" y="9735"/>
                  <a:pt x="17810" y="9716"/>
                </a:cubicBezTo>
                <a:cubicBezTo>
                  <a:pt x="17833" y="9694"/>
                  <a:pt x="17925" y="9684"/>
                  <a:pt x="18020" y="9685"/>
                </a:cubicBezTo>
                <a:close/>
                <a:moveTo>
                  <a:pt x="10502" y="16084"/>
                </a:moveTo>
                <a:lnTo>
                  <a:pt x="10557" y="16208"/>
                </a:lnTo>
                <a:cubicBezTo>
                  <a:pt x="10599" y="16304"/>
                  <a:pt x="10612" y="16401"/>
                  <a:pt x="10612" y="16632"/>
                </a:cubicBezTo>
                <a:cubicBezTo>
                  <a:pt x="10612" y="16797"/>
                  <a:pt x="10597" y="16965"/>
                  <a:pt x="10581" y="17007"/>
                </a:cubicBezTo>
                <a:cubicBezTo>
                  <a:pt x="10564" y="17049"/>
                  <a:pt x="10534" y="17130"/>
                  <a:pt x="10515" y="17187"/>
                </a:cubicBezTo>
                <a:cubicBezTo>
                  <a:pt x="10496" y="17243"/>
                  <a:pt x="10469" y="17311"/>
                  <a:pt x="10455" y="17340"/>
                </a:cubicBezTo>
                <a:cubicBezTo>
                  <a:pt x="10440" y="17368"/>
                  <a:pt x="10429" y="17416"/>
                  <a:pt x="10428" y="17444"/>
                </a:cubicBezTo>
                <a:cubicBezTo>
                  <a:pt x="10428" y="17471"/>
                  <a:pt x="10414" y="17508"/>
                  <a:pt x="10399" y="17527"/>
                </a:cubicBezTo>
                <a:cubicBezTo>
                  <a:pt x="10380" y="17550"/>
                  <a:pt x="10371" y="17423"/>
                  <a:pt x="10371" y="17148"/>
                </a:cubicBezTo>
                <a:cubicBezTo>
                  <a:pt x="10370" y="16907"/>
                  <a:pt x="10382" y="16732"/>
                  <a:pt x="10399" y="16728"/>
                </a:cubicBezTo>
                <a:cubicBezTo>
                  <a:pt x="10414" y="16724"/>
                  <a:pt x="10428" y="16618"/>
                  <a:pt x="10431" y="16497"/>
                </a:cubicBezTo>
                <a:cubicBezTo>
                  <a:pt x="10434" y="16375"/>
                  <a:pt x="10447" y="16277"/>
                  <a:pt x="10460" y="16277"/>
                </a:cubicBezTo>
                <a:cubicBezTo>
                  <a:pt x="10473" y="16277"/>
                  <a:pt x="10489" y="16233"/>
                  <a:pt x="10494" y="16179"/>
                </a:cubicBezTo>
                <a:lnTo>
                  <a:pt x="10502" y="16084"/>
                </a:lnTo>
                <a:close/>
              </a:path>
            </a:pathLst>
          </a:custGeom>
          <a:ln w="12700">
            <a:solidFill>
              <a:schemeClr val="accent2">
                <a:lumOff val="16690"/>
              </a:schemeClr>
            </a:solidFill>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 name="Spørgsmål?"/>
          <p:cNvSpPr txBox="1"/>
          <p:nvPr>
            <p:ph type="title"/>
          </p:nvPr>
        </p:nvSpPr>
        <p:spPr>
          <a:xfrm>
            <a:off x="838200" y="744433"/>
            <a:ext cx="10515600" cy="1148352"/>
          </a:xfrm>
          <a:prstGeom prst="rect">
            <a:avLst/>
          </a:prstGeom>
        </p:spPr>
        <p:txBody>
          <a:bodyPr/>
          <a:lstStyle/>
          <a:p>
            <a:pPr/>
            <a:r>
              <a:t>Spørgsmål?</a:t>
            </a:r>
          </a:p>
        </p:txBody>
      </p:sp>
      <p:sp>
        <p:nvSpPr>
          <p:cNvPr id="121" name="- noget der skal uddybes?…"/>
          <p:cNvSpPr txBox="1"/>
          <p:nvPr>
            <p:ph type="body" sz="half" idx="1"/>
          </p:nvPr>
        </p:nvSpPr>
        <p:spPr>
          <a:xfrm>
            <a:off x="838199" y="1937231"/>
            <a:ext cx="6034118" cy="3793237"/>
          </a:xfrm>
          <a:prstGeom prst="rect">
            <a:avLst/>
          </a:prstGeom>
        </p:spPr>
        <p:txBody>
          <a:bodyPr/>
          <a:lstStyle/>
          <a:p>
            <a:pPr marL="0" indent="0" defTabSz="12700">
              <a:lnSpc>
                <a:spcPct val="135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i="1" sz="2700">
                <a:solidFill>
                  <a:srgbClr val="111111"/>
                </a:solidFill>
              </a:defRPr>
            </a:pPr>
          </a:p>
          <a:p>
            <a:pPr marL="0" indent="0" defTabSz="12700">
              <a:lnSpc>
                <a:spcPct val="135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i="1" sz="2700">
                <a:solidFill>
                  <a:srgbClr val="111111"/>
                </a:solidFill>
              </a:defRPr>
            </a:pPr>
            <a:r>
              <a:t>- noget der skal uddybes?</a:t>
            </a:r>
          </a:p>
          <a:p>
            <a:pPr marL="0" indent="0" defTabSz="12700">
              <a:lnSpc>
                <a:spcPct val="135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i="1" sz="2700">
                <a:solidFill>
                  <a:srgbClr val="111111"/>
                </a:solidFill>
              </a:defRPr>
            </a:pPr>
          </a:p>
          <a:p>
            <a:pPr marL="0" indent="0" defTabSz="12700">
              <a:lnSpc>
                <a:spcPct val="135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i="1" sz="2700">
                <a:solidFill>
                  <a:srgbClr val="111111"/>
                </a:solidFill>
              </a:defRPr>
            </a:pPr>
            <a:r>
              <a:t>- spørgsmål I sidder med?</a:t>
            </a:r>
          </a:p>
        </p:txBody>
      </p:sp>
      <p:pic>
        <p:nvPicPr>
          <p:cNvPr id="122" name="spørgsmål?.jpg" descr="spørgsmål?.jpg"/>
          <p:cNvPicPr>
            <a:picLocks noChangeAspect="1"/>
          </p:cNvPicPr>
          <p:nvPr/>
        </p:nvPicPr>
        <p:blipFill>
          <a:blip r:embed="rId3">
            <a:extLst/>
          </a:blip>
          <a:srcRect l="0" t="11881" r="0" b="0"/>
          <a:stretch>
            <a:fillRect/>
          </a:stretch>
        </p:blipFill>
        <p:spPr>
          <a:xfrm>
            <a:off x="7401408" y="1071562"/>
            <a:ext cx="3567056" cy="471483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6" name="psykologisk første hjælp hvis smal.jpg" descr="psykologisk første hjælp hvis smal.jpg"/>
          <p:cNvPicPr>
            <a:picLocks noChangeAspect="1"/>
          </p:cNvPicPr>
          <p:nvPr/>
        </p:nvPicPr>
        <p:blipFill>
          <a:blip r:embed="rId3">
            <a:extLst/>
          </a:blip>
          <a:srcRect l="0" t="9500" r="0" b="14149"/>
          <a:stretch>
            <a:fillRect/>
          </a:stretch>
        </p:blipFill>
        <p:spPr>
          <a:xfrm>
            <a:off x="7268805" y="1190425"/>
            <a:ext cx="3909267" cy="4477053"/>
          </a:xfrm>
          <a:prstGeom prst="rect">
            <a:avLst/>
          </a:prstGeom>
          <a:ln w="12700">
            <a:miter lim="400000"/>
          </a:ln>
        </p:spPr>
      </p:pic>
      <p:sp>
        <p:nvSpPr>
          <p:cNvPr id="127" name="Psykologisk første hjælp"/>
          <p:cNvSpPr txBox="1"/>
          <p:nvPr>
            <p:ph type="title"/>
          </p:nvPr>
        </p:nvSpPr>
        <p:spPr>
          <a:xfrm>
            <a:off x="705522" y="308494"/>
            <a:ext cx="6240448" cy="1148350"/>
          </a:xfrm>
          <a:prstGeom prst="rect">
            <a:avLst/>
          </a:prstGeom>
        </p:spPr>
        <p:txBody>
          <a:bodyPr/>
          <a:lstStyle>
            <a:lvl1pPr>
              <a:defRPr sz="4100"/>
            </a:lvl1pPr>
          </a:lstStyle>
          <a:p>
            <a:pPr/>
            <a:r>
              <a:t>Psykologisk første hjælp</a:t>
            </a:r>
          </a:p>
        </p:txBody>
      </p:sp>
      <p:sp>
        <p:nvSpPr>
          <p:cNvPr id="128" name="Vær med den anden i det svære…"/>
          <p:cNvSpPr txBox="1"/>
          <p:nvPr>
            <p:ph type="body" sz="half" idx="1"/>
          </p:nvPr>
        </p:nvSpPr>
        <p:spPr>
          <a:xfrm>
            <a:off x="838200" y="1591323"/>
            <a:ext cx="5385683" cy="4139146"/>
          </a:xfrm>
          <a:prstGeom prst="rect">
            <a:avLst/>
          </a:prstGeom>
        </p:spPr>
        <p:txBody>
          <a:bodyPr/>
          <a:lstStyle/>
          <a:p>
            <a:pPr marL="115647" indent="-115647" defTabSz="813816">
              <a:lnSpc>
                <a:spcPct val="120000"/>
              </a:lnSpc>
              <a:spcBef>
                <a:spcPts val="0"/>
              </a:spcBef>
              <a:buFontTx/>
              <a:tabLst>
                <a:tab pos="139700" algn="l"/>
                <a:tab pos="292100" algn="l"/>
                <a:tab pos="444500" algn="l"/>
                <a:tab pos="596900" algn="l"/>
                <a:tab pos="749300" algn="l"/>
                <a:tab pos="901700" algn="l"/>
                <a:tab pos="1054100" algn="l"/>
                <a:tab pos="1206500" algn="l"/>
                <a:tab pos="1346200" algn="l"/>
                <a:tab pos="1511300" algn="l"/>
                <a:tab pos="1651000" algn="l"/>
                <a:tab pos="1816100" algn="l"/>
              </a:tabLst>
              <a:defRPr i="1" sz="1335">
                <a:solidFill>
                  <a:srgbClr val="111111"/>
                </a:solidFill>
              </a:defRPr>
            </a:pPr>
            <a:r>
              <a:t>Vær med den anden i det svære</a:t>
            </a:r>
          </a:p>
          <a:p>
            <a:pPr marL="0" indent="0" defTabSz="813816">
              <a:lnSpc>
                <a:spcPct val="120000"/>
              </a:lnSpc>
              <a:spcBef>
                <a:spcPts val="0"/>
              </a:spcBef>
              <a:buSzTx/>
              <a:buNone/>
              <a:tabLst>
                <a:tab pos="139700" algn="l"/>
                <a:tab pos="292100" algn="l"/>
                <a:tab pos="444500" algn="l"/>
                <a:tab pos="596900" algn="l"/>
                <a:tab pos="749300" algn="l"/>
                <a:tab pos="901700" algn="l"/>
                <a:tab pos="1054100" algn="l"/>
                <a:tab pos="1206500" algn="l"/>
                <a:tab pos="1346200" algn="l"/>
                <a:tab pos="1511300" algn="l"/>
                <a:tab pos="1651000" algn="l"/>
                <a:tab pos="1816100" algn="l"/>
              </a:tabLst>
              <a:defRPr i="1" sz="1335">
                <a:solidFill>
                  <a:srgbClr val="111111"/>
                </a:solidFill>
              </a:defRPr>
            </a:pPr>
            <a:r>
              <a:t>(Godt du ringede, det lyder svært, lad os kigge på det)</a:t>
            </a:r>
          </a:p>
          <a:p>
            <a:pPr marL="0" indent="0" defTabSz="813816">
              <a:lnSpc>
                <a:spcPct val="120000"/>
              </a:lnSpc>
              <a:spcBef>
                <a:spcPts val="0"/>
              </a:spcBef>
              <a:buSzTx/>
              <a:buNone/>
              <a:tabLst>
                <a:tab pos="139700" algn="l"/>
                <a:tab pos="292100" algn="l"/>
                <a:tab pos="444500" algn="l"/>
                <a:tab pos="596900" algn="l"/>
                <a:tab pos="749300" algn="l"/>
                <a:tab pos="901700" algn="l"/>
                <a:tab pos="1054100" algn="l"/>
                <a:tab pos="1206500" algn="l"/>
                <a:tab pos="1346200" algn="l"/>
                <a:tab pos="1511300" algn="l"/>
                <a:tab pos="1651000" algn="l"/>
                <a:tab pos="1816100" algn="l"/>
              </a:tabLst>
              <a:defRPr i="1" sz="1335">
                <a:solidFill>
                  <a:srgbClr val="111111"/>
                </a:solidFill>
              </a:defRPr>
            </a:pPr>
          </a:p>
          <a:p>
            <a:pPr marL="115647" indent="-115647" defTabSz="813816">
              <a:lnSpc>
                <a:spcPct val="120000"/>
              </a:lnSpc>
              <a:spcBef>
                <a:spcPts val="0"/>
              </a:spcBef>
              <a:buFontTx/>
              <a:tabLst>
                <a:tab pos="139700" algn="l"/>
                <a:tab pos="292100" algn="l"/>
                <a:tab pos="444500" algn="l"/>
                <a:tab pos="596900" algn="l"/>
                <a:tab pos="749300" algn="l"/>
                <a:tab pos="901700" algn="l"/>
                <a:tab pos="1054100" algn="l"/>
                <a:tab pos="1206500" algn="l"/>
                <a:tab pos="1346200" algn="l"/>
                <a:tab pos="1511300" algn="l"/>
                <a:tab pos="1651000" algn="l"/>
                <a:tab pos="1816100" algn="l"/>
              </a:tabLst>
              <a:defRPr i="1" sz="1335">
                <a:solidFill>
                  <a:srgbClr val="111111"/>
                </a:solidFill>
              </a:defRPr>
            </a:pPr>
            <a:r>
              <a:t>Psykisk sikkerhed og tryghed</a:t>
            </a:r>
          </a:p>
          <a:p>
            <a:pPr marL="0" indent="0" defTabSz="813816">
              <a:lnSpc>
                <a:spcPct val="120000"/>
              </a:lnSpc>
              <a:spcBef>
                <a:spcPts val="0"/>
              </a:spcBef>
              <a:buSzTx/>
              <a:buNone/>
              <a:tabLst>
                <a:tab pos="139700" algn="l"/>
                <a:tab pos="292100" algn="l"/>
                <a:tab pos="444500" algn="l"/>
                <a:tab pos="596900" algn="l"/>
                <a:tab pos="749300" algn="l"/>
                <a:tab pos="901700" algn="l"/>
                <a:tab pos="1054100" algn="l"/>
                <a:tab pos="1206500" algn="l"/>
                <a:tab pos="1346200" algn="l"/>
                <a:tab pos="1511300" algn="l"/>
                <a:tab pos="1651000" algn="l"/>
                <a:tab pos="1816100" algn="l"/>
              </a:tabLst>
              <a:defRPr i="1" sz="1335">
                <a:solidFill>
                  <a:srgbClr val="111111"/>
                </a:solidFill>
              </a:defRPr>
            </a:pPr>
            <a:r>
              <a:t>(Du er tryg her, VI gør det sammen, jeg hjælper dig)</a:t>
            </a:r>
          </a:p>
          <a:p>
            <a:pPr marL="0" indent="0" defTabSz="813816">
              <a:lnSpc>
                <a:spcPct val="120000"/>
              </a:lnSpc>
              <a:spcBef>
                <a:spcPts val="0"/>
              </a:spcBef>
              <a:buSzTx/>
              <a:buNone/>
              <a:tabLst>
                <a:tab pos="139700" algn="l"/>
                <a:tab pos="292100" algn="l"/>
                <a:tab pos="444500" algn="l"/>
                <a:tab pos="596900" algn="l"/>
                <a:tab pos="749300" algn="l"/>
                <a:tab pos="901700" algn="l"/>
                <a:tab pos="1054100" algn="l"/>
                <a:tab pos="1206500" algn="l"/>
                <a:tab pos="1346200" algn="l"/>
                <a:tab pos="1511300" algn="l"/>
                <a:tab pos="1651000" algn="l"/>
                <a:tab pos="1816100" algn="l"/>
              </a:tabLst>
              <a:defRPr i="1" sz="1335">
                <a:solidFill>
                  <a:srgbClr val="111111"/>
                </a:solidFill>
              </a:defRPr>
            </a:pPr>
          </a:p>
          <a:p>
            <a:pPr marL="115647" indent="-115647" defTabSz="813816">
              <a:lnSpc>
                <a:spcPct val="120000"/>
              </a:lnSpc>
              <a:spcBef>
                <a:spcPts val="0"/>
              </a:spcBef>
              <a:buFontTx/>
              <a:tabLst>
                <a:tab pos="139700" algn="l"/>
                <a:tab pos="292100" algn="l"/>
                <a:tab pos="444500" algn="l"/>
                <a:tab pos="596900" algn="l"/>
                <a:tab pos="749300" algn="l"/>
                <a:tab pos="901700" algn="l"/>
                <a:tab pos="1054100" algn="l"/>
                <a:tab pos="1206500" algn="l"/>
                <a:tab pos="1346200" algn="l"/>
                <a:tab pos="1511300" algn="l"/>
                <a:tab pos="1651000" algn="l"/>
                <a:tab pos="1816100" algn="l"/>
              </a:tabLst>
              <a:defRPr i="1" sz="1335">
                <a:solidFill>
                  <a:srgbClr val="111111"/>
                </a:solidFill>
              </a:defRPr>
            </a:pPr>
            <a:r>
              <a:t>Overblik og basale behov</a:t>
            </a:r>
          </a:p>
          <a:p>
            <a:pPr marL="0" indent="0" defTabSz="813816">
              <a:lnSpc>
                <a:spcPct val="120000"/>
              </a:lnSpc>
              <a:spcBef>
                <a:spcPts val="0"/>
              </a:spcBef>
              <a:buSzTx/>
              <a:buNone/>
              <a:tabLst>
                <a:tab pos="139700" algn="l"/>
                <a:tab pos="292100" algn="l"/>
                <a:tab pos="444500" algn="l"/>
                <a:tab pos="596900" algn="l"/>
                <a:tab pos="749300" algn="l"/>
                <a:tab pos="901700" algn="l"/>
                <a:tab pos="1054100" algn="l"/>
                <a:tab pos="1206500" algn="l"/>
                <a:tab pos="1346200" algn="l"/>
                <a:tab pos="1511300" algn="l"/>
                <a:tab pos="1651000" algn="l"/>
                <a:tab pos="1816100" algn="l"/>
              </a:tabLst>
              <a:defRPr i="1" sz="1335">
                <a:solidFill>
                  <a:srgbClr val="111111"/>
                </a:solidFill>
              </a:defRPr>
            </a:pPr>
            <a:r>
              <a:t>(“okay, hvor er du? Har du fået noget at spise/drikke?  Nu skal der ske..)</a:t>
            </a:r>
          </a:p>
          <a:p>
            <a:pPr marL="0" indent="0" defTabSz="813816">
              <a:lnSpc>
                <a:spcPct val="120000"/>
              </a:lnSpc>
              <a:spcBef>
                <a:spcPts val="0"/>
              </a:spcBef>
              <a:buSzTx/>
              <a:buNone/>
              <a:tabLst>
                <a:tab pos="139700" algn="l"/>
                <a:tab pos="292100" algn="l"/>
                <a:tab pos="444500" algn="l"/>
                <a:tab pos="596900" algn="l"/>
                <a:tab pos="749300" algn="l"/>
                <a:tab pos="901700" algn="l"/>
                <a:tab pos="1054100" algn="l"/>
                <a:tab pos="1206500" algn="l"/>
                <a:tab pos="1346200" algn="l"/>
                <a:tab pos="1511300" algn="l"/>
                <a:tab pos="1651000" algn="l"/>
                <a:tab pos="1816100" algn="l"/>
              </a:tabLst>
              <a:defRPr i="1" sz="1335">
                <a:solidFill>
                  <a:srgbClr val="111111"/>
                </a:solidFill>
              </a:defRPr>
            </a:pPr>
          </a:p>
          <a:p>
            <a:pPr marL="115647" indent="-115647" defTabSz="813816">
              <a:lnSpc>
                <a:spcPct val="120000"/>
              </a:lnSpc>
              <a:spcBef>
                <a:spcPts val="0"/>
              </a:spcBef>
              <a:buFontTx/>
              <a:tabLst>
                <a:tab pos="139700" algn="l"/>
                <a:tab pos="292100" algn="l"/>
                <a:tab pos="444500" algn="l"/>
                <a:tab pos="596900" algn="l"/>
                <a:tab pos="749300" algn="l"/>
                <a:tab pos="901700" algn="l"/>
                <a:tab pos="1054100" algn="l"/>
                <a:tab pos="1206500" algn="l"/>
                <a:tab pos="1346200" algn="l"/>
                <a:tab pos="1511300" algn="l"/>
                <a:tab pos="1651000" algn="l"/>
                <a:tab pos="1816100" algn="l"/>
              </a:tabLst>
              <a:defRPr i="1" sz="1335">
                <a:solidFill>
                  <a:srgbClr val="111111"/>
                </a:solidFill>
              </a:defRPr>
            </a:pPr>
            <a:r>
              <a:t>Skab kontakt/forbindelse</a:t>
            </a:r>
          </a:p>
          <a:p>
            <a:pPr marL="0" indent="0" defTabSz="813816">
              <a:lnSpc>
                <a:spcPct val="120000"/>
              </a:lnSpc>
              <a:spcBef>
                <a:spcPts val="0"/>
              </a:spcBef>
              <a:buSzTx/>
              <a:buNone/>
              <a:tabLst>
                <a:tab pos="139700" algn="l"/>
                <a:tab pos="292100" algn="l"/>
                <a:tab pos="444500" algn="l"/>
                <a:tab pos="596900" algn="l"/>
                <a:tab pos="749300" algn="l"/>
                <a:tab pos="901700" algn="l"/>
                <a:tab pos="1054100" algn="l"/>
                <a:tab pos="1206500" algn="l"/>
                <a:tab pos="1346200" algn="l"/>
                <a:tab pos="1511300" algn="l"/>
                <a:tab pos="1651000" algn="l"/>
                <a:tab pos="1816100" algn="l"/>
              </a:tabLst>
              <a:defRPr i="1" sz="1335">
                <a:solidFill>
                  <a:srgbClr val="111111"/>
                </a:solidFill>
              </a:defRPr>
            </a:pPr>
            <a:r>
              <a:t>(“Hvem er bedst at være samme med lige nu? Sæt begge ben på jorden!”)</a:t>
            </a:r>
          </a:p>
          <a:p>
            <a:pPr marL="0" indent="0" defTabSz="813816">
              <a:lnSpc>
                <a:spcPct val="120000"/>
              </a:lnSpc>
              <a:spcBef>
                <a:spcPts val="0"/>
              </a:spcBef>
              <a:buSzTx/>
              <a:buNone/>
              <a:tabLst>
                <a:tab pos="139700" algn="l"/>
                <a:tab pos="292100" algn="l"/>
                <a:tab pos="444500" algn="l"/>
                <a:tab pos="596900" algn="l"/>
                <a:tab pos="749300" algn="l"/>
                <a:tab pos="901700" algn="l"/>
                <a:tab pos="1054100" algn="l"/>
                <a:tab pos="1206500" algn="l"/>
                <a:tab pos="1346200" algn="l"/>
                <a:tab pos="1511300" algn="l"/>
                <a:tab pos="1651000" algn="l"/>
                <a:tab pos="1816100" algn="l"/>
              </a:tabLst>
              <a:defRPr i="1" sz="1335">
                <a:solidFill>
                  <a:srgbClr val="111111"/>
                </a:solidFill>
              </a:defRPr>
            </a:pPr>
          </a:p>
          <a:p>
            <a:pPr marL="115647" indent="-115647" defTabSz="813816">
              <a:lnSpc>
                <a:spcPct val="120000"/>
              </a:lnSpc>
              <a:spcBef>
                <a:spcPts val="0"/>
              </a:spcBef>
              <a:buFontTx/>
              <a:tabLst>
                <a:tab pos="139700" algn="l"/>
                <a:tab pos="292100" algn="l"/>
                <a:tab pos="444500" algn="l"/>
                <a:tab pos="596900" algn="l"/>
                <a:tab pos="749300" algn="l"/>
                <a:tab pos="901700" algn="l"/>
                <a:tab pos="1054100" algn="l"/>
                <a:tab pos="1206500" algn="l"/>
                <a:tab pos="1346200" algn="l"/>
                <a:tab pos="1511300" algn="l"/>
                <a:tab pos="1651000" algn="l"/>
                <a:tab pos="1816100" algn="l"/>
              </a:tabLst>
              <a:defRPr i="1" sz="1335">
                <a:solidFill>
                  <a:srgbClr val="111111"/>
                </a:solidFill>
              </a:defRPr>
            </a:pPr>
            <a:r>
              <a:t>Normalisere reaktioner</a:t>
            </a:r>
          </a:p>
          <a:p>
            <a:pPr marL="0" indent="0" defTabSz="813816">
              <a:lnSpc>
                <a:spcPct val="120000"/>
              </a:lnSpc>
              <a:spcBef>
                <a:spcPts val="0"/>
              </a:spcBef>
              <a:buSzTx/>
              <a:buNone/>
              <a:tabLst>
                <a:tab pos="139700" algn="l"/>
                <a:tab pos="292100" algn="l"/>
                <a:tab pos="444500" algn="l"/>
                <a:tab pos="596900" algn="l"/>
                <a:tab pos="749300" algn="l"/>
                <a:tab pos="901700" algn="l"/>
                <a:tab pos="1054100" algn="l"/>
                <a:tab pos="1206500" algn="l"/>
                <a:tab pos="1346200" algn="l"/>
                <a:tab pos="1511300" algn="l"/>
                <a:tab pos="1651000" algn="l"/>
                <a:tab pos="1816100" algn="l"/>
              </a:tabLst>
              <a:defRPr i="1" sz="1335">
                <a:solidFill>
                  <a:srgbClr val="111111"/>
                </a:solidFill>
              </a:defRPr>
            </a:pPr>
            <a:r>
              <a:t>(Det giver mening at din krop reagerer sådan, efter det du har oplevet)</a:t>
            </a:r>
            <a:endParaRPr sz="1068"/>
          </a:p>
          <a:p>
            <a:pPr marL="0" indent="0" defTabSz="813816">
              <a:lnSpc>
                <a:spcPct val="135000"/>
              </a:lnSpc>
              <a:spcBef>
                <a:spcPts val="0"/>
              </a:spcBef>
              <a:buSzTx/>
              <a:buNone/>
              <a:tabLst>
                <a:tab pos="139700" algn="l"/>
                <a:tab pos="292100" algn="l"/>
                <a:tab pos="444500" algn="l"/>
                <a:tab pos="596900" algn="l"/>
                <a:tab pos="749300" algn="l"/>
                <a:tab pos="901700" algn="l"/>
                <a:tab pos="1054100" algn="l"/>
                <a:tab pos="1206500" algn="l"/>
                <a:tab pos="1346200" algn="l"/>
                <a:tab pos="1511300" algn="l"/>
                <a:tab pos="1651000" algn="l"/>
                <a:tab pos="1816100" algn="l"/>
              </a:tabLst>
              <a:defRPr i="1" sz="1068">
                <a:solidFill>
                  <a:srgbClr val="111111"/>
                </a:solidFill>
              </a:defRPr>
            </a:pP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Kommunikation / telefon"/>
          <p:cNvSpPr txBox="1"/>
          <p:nvPr>
            <p:ph type="title"/>
          </p:nvPr>
        </p:nvSpPr>
        <p:spPr>
          <a:xfrm>
            <a:off x="637551" y="305706"/>
            <a:ext cx="6165925" cy="1148351"/>
          </a:xfrm>
          <a:prstGeom prst="rect">
            <a:avLst/>
          </a:prstGeom>
        </p:spPr>
        <p:txBody>
          <a:bodyPr/>
          <a:lstStyle/>
          <a:p>
            <a:pPr/>
            <a:r>
              <a:t>Kommunikation i telefon</a:t>
            </a:r>
          </a:p>
        </p:txBody>
      </p:sp>
      <p:sp>
        <p:nvSpPr>
          <p:cNvPr id="133" name="- start altid med: Godt du ringer her……"/>
          <p:cNvSpPr txBox="1"/>
          <p:nvPr>
            <p:ph type="body" sz="half" idx="1"/>
          </p:nvPr>
        </p:nvSpPr>
        <p:spPr>
          <a:xfrm>
            <a:off x="838199" y="1564050"/>
            <a:ext cx="5366268" cy="4283464"/>
          </a:xfrm>
          <a:prstGeom prst="rect">
            <a:avLst/>
          </a:prstGeom>
        </p:spPr>
        <p:txBody>
          <a:bodyPr/>
          <a:lstStyle/>
          <a:p>
            <a:pPr marL="190500" indent="-190500" algn="just" defTabSz="914400">
              <a:lnSpc>
                <a:spcPct val="120000"/>
              </a:lnSpc>
              <a:spcBef>
                <a:spcPts val="0"/>
              </a:spcBef>
              <a:buFontTx/>
              <a:tabLst>
                <a:tab pos="254000" algn="l"/>
                <a:tab pos="520700" algn="l"/>
                <a:tab pos="787400" algn="l"/>
                <a:tab pos="1041400" algn="l"/>
                <a:tab pos="1308100" algn="l"/>
                <a:tab pos="1574800" algn="l"/>
                <a:tab pos="1841500" algn="l"/>
                <a:tab pos="2095500" algn="l"/>
                <a:tab pos="2362200" algn="l"/>
                <a:tab pos="2628900" algn="l"/>
                <a:tab pos="2882900" algn="l"/>
                <a:tab pos="3149600" algn="l"/>
              </a:tabLst>
              <a:defRPr i="1" sz="1900">
                <a:solidFill>
                  <a:srgbClr val="111111"/>
                </a:solidFill>
              </a:defRPr>
            </a:pPr>
            <a:r>
              <a:t>Vær verbal, det er din kanal, massere af: ahhh, mmmhh, jaaa. Vis den anden at du er der.</a:t>
            </a:r>
          </a:p>
          <a:p>
            <a:pPr marL="0" indent="0" algn="just" defTabSz="914400">
              <a:lnSpc>
                <a:spcPct val="120000"/>
              </a:lnSpc>
              <a:spcBef>
                <a:spcPts val="0"/>
              </a:spcBef>
              <a:buSzTx/>
              <a:buFontTx/>
              <a:buNone/>
              <a:tabLst>
                <a:tab pos="254000" algn="l"/>
                <a:tab pos="520700" algn="l"/>
                <a:tab pos="787400" algn="l"/>
                <a:tab pos="1041400" algn="l"/>
                <a:tab pos="1308100" algn="l"/>
                <a:tab pos="1574800" algn="l"/>
                <a:tab pos="1841500" algn="l"/>
                <a:tab pos="2095500" algn="l"/>
                <a:tab pos="2362200" algn="l"/>
                <a:tab pos="2628900" algn="l"/>
                <a:tab pos="2882900" algn="l"/>
                <a:tab pos="3149600" algn="l"/>
              </a:tabLst>
              <a:defRPr i="1" sz="1900">
                <a:solidFill>
                  <a:srgbClr val="111111"/>
                </a:solidFill>
              </a:defRPr>
            </a:pPr>
          </a:p>
          <a:p>
            <a:pPr marL="190500" indent="-190500" algn="just" defTabSz="914400">
              <a:lnSpc>
                <a:spcPct val="120000"/>
              </a:lnSpc>
              <a:spcBef>
                <a:spcPts val="0"/>
              </a:spcBef>
              <a:buFontTx/>
              <a:tabLst>
                <a:tab pos="254000" algn="l"/>
                <a:tab pos="520700" algn="l"/>
                <a:tab pos="787400" algn="l"/>
                <a:tab pos="1041400" algn="l"/>
                <a:tab pos="1308100" algn="l"/>
                <a:tab pos="1574800" algn="l"/>
                <a:tab pos="1841500" algn="l"/>
                <a:tab pos="2095500" algn="l"/>
                <a:tab pos="2362200" algn="l"/>
                <a:tab pos="2628900" algn="l"/>
                <a:tab pos="2882900" algn="l"/>
                <a:tab pos="3149600" algn="l"/>
              </a:tabLst>
              <a:defRPr i="1" sz="1900">
                <a:solidFill>
                  <a:srgbClr val="111111"/>
                </a:solidFill>
              </a:defRPr>
            </a:pPr>
            <a:r>
              <a:t>G</a:t>
            </a:r>
            <a:r>
              <a:t>entag nøgleord, det skaber forståelse og støtter fornemmelsen af at blive hørt.</a:t>
            </a:r>
          </a:p>
          <a:p>
            <a:pPr marL="0" indent="0" algn="just" defTabSz="914400">
              <a:lnSpc>
                <a:spcPct val="120000"/>
              </a:lnSpc>
              <a:spcBef>
                <a:spcPts val="0"/>
              </a:spcBef>
              <a:buSzTx/>
              <a:buFontTx/>
              <a:buNone/>
              <a:tabLst>
                <a:tab pos="254000" algn="l"/>
                <a:tab pos="520700" algn="l"/>
                <a:tab pos="787400" algn="l"/>
                <a:tab pos="1041400" algn="l"/>
                <a:tab pos="1308100" algn="l"/>
                <a:tab pos="1574800" algn="l"/>
                <a:tab pos="1841500" algn="l"/>
                <a:tab pos="2095500" algn="l"/>
                <a:tab pos="2362200" algn="l"/>
                <a:tab pos="2628900" algn="l"/>
                <a:tab pos="2882900" algn="l"/>
                <a:tab pos="3149600" algn="l"/>
              </a:tabLst>
              <a:defRPr i="1" sz="1900">
                <a:solidFill>
                  <a:srgbClr val="111111"/>
                </a:solidFill>
              </a:defRPr>
            </a:pPr>
          </a:p>
          <a:p>
            <a:pPr marL="190500" indent="-190500" algn="just" defTabSz="914400">
              <a:lnSpc>
                <a:spcPct val="120000"/>
              </a:lnSpc>
              <a:spcBef>
                <a:spcPts val="0"/>
              </a:spcBef>
              <a:buFontTx/>
              <a:tabLst>
                <a:tab pos="254000" algn="l"/>
                <a:tab pos="520700" algn="l"/>
                <a:tab pos="787400" algn="l"/>
                <a:tab pos="1041400" algn="l"/>
                <a:tab pos="1308100" algn="l"/>
                <a:tab pos="1574800" algn="l"/>
                <a:tab pos="1841500" algn="l"/>
                <a:tab pos="2095500" algn="l"/>
                <a:tab pos="2362200" algn="l"/>
                <a:tab pos="2628900" algn="l"/>
                <a:tab pos="2882900" algn="l"/>
                <a:tab pos="3149600" algn="l"/>
              </a:tabLst>
              <a:defRPr i="1" sz="1900">
                <a:solidFill>
                  <a:srgbClr val="111111"/>
                </a:solidFill>
              </a:defRPr>
            </a:pPr>
            <a:r>
              <a:t>Opsummere, det skaber overblik og ro, også for dig selv. (Lav noter for dig selv)</a:t>
            </a:r>
          </a:p>
          <a:p>
            <a:pPr marL="0" indent="0" algn="just" defTabSz="914400">
              <a:lnSpc>
                <a:spcPct val="120000"/>
              </a:lnSpc>
              <a:spcBef>
                <a:spcPts val="0"/>
              </a:spcBef>
              <a:buSzTx/>
              <a:buFontTx/>
              <a:buNone/>
              <a:tabLst>
                <a:tab pos="254000" algn="l"/>
                <a:tab pos="520700" algn="l"/>
                <a:tab pos="787400" algn="l"/>
                <a:tab pos="1041400" algn="l"/>
                <a:tab pos="1308100" algn="l"/>
                <a:tab pos="1574800" algn="l"/>
                <a:tab pos="1841500" algn="l"/>
                <a:tab pos="2095500" algn="l"/>
                <a:tab pos="2362200" algn="l"/>
                <a:tab pos="2628900" algn="l"/>
                <a:tab pos="2882900" algn="l"/>
                <a:tab pos="3149600" algn="l"/>
              </a:tabLst>
              <a:defRPr i="1" sz="1900">
                <a:solidFill>
                  <a:srgbClr val="111111"/>
                </a:solidFill>
              </a:defRPr>
            </a:pPr>
          </a:p>
          <a:p>
            <a:pPr marL="190500" indent="-190500" algn="just" defTabSz="914400">
              <a:lnSpc>
                <a:spcPct val="120000"/>
              </a:lnSpc>
              <a:spcBef>
                <a:spcPts val="0"/>
              </a:spcBef>
              <a:buFontTx/>
              <a:tabLst>
                <a:tab pos="254000" algn="l"/>
                <a:tab pos="520700" algn="l"/>
                <a:tab pos="787400" algn="l"/>
                <a:tab pos="1041400" algn="l"/>
                <a:tab pos="1308100" algn="l"/>
                <a:tab pos="1574800" algn="l"/>
                <a:tab pos="1841500" algn="l"/>
                <a:tab pos="2095500" algn="l"/>
                <a:tab pos="2362200" algn="l"/>
                <a:tab pos="2628900" algn="l"/>
                <a:tab pos="2882900" algn="l"/>
                <a:tab pos="3149600" algn="l"/>
              </a:tabLst>
              <a:defRPr i="1" sz="1900">
                <a:solidFill>
                  <a:srgbClr val="111111"/>
                </a:solidFill>
              </a:defRPr>
            </a:pPr>
            <a:r>
              <a:t>Fremhæv handling: så du gik ud af huset… du har ringet til lægen… Det skaber fornemmelse af kontrol og modvirker belastningsreaktion.</a:t>
            </a:r>
          </a:p>
        </p:txBody>
      </p:sp>
      <p:pic>
        <p:nvPicPr>
          <p:cNvPr id="134" name="telefon rådgivning lodret.jpg" descr="telefon rådgivning lodret.jpg"/>
          <p:cNvPicPr>
            <a:picLocks noChangeAspect="1"/>
          </p:cNvPicPr>
          <p:nvPr/>
        </p:nvPicPr>
        <p:blipFill>
          <a:blip r:embed="rId3">
            <a:extLst/>
          </a:blip>
          <a:srcRect l="0" t="20232" r="0" b="33725"/>
          <a:stretch>
            <a:fillRect/>
          </a:stretch>
        </p:blipFill>
        <p:spPr>
          <a:xfrm>
            <a:off x="6563662" y="2009968"/>
            <a:ext cx="4572001" cy="315755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Does and don’t"/>
          <p:cNvSpPr txBox="1"/>
          <p:nvPr>
            <p:ph type="title"/>
          </p:nvPr>
        </p:nvSpPr>
        <p:spPr>
          <a:xfrm>
            <a:off x="838200" y="744433"/>
            <a:ext cx="10515600" cy="1148352"/>
          </a:xfrm>
          <a:prstGeom prst="rect">
            <a:avLst/>
          </a:prstGeom>
        </p:spPr>
        <p:txBody>
          <a:bodyPr/>
          <a:lstStyle/>
          <a:p>
            <a:pPr lvl="1"/>
            <a:r>
              <a:t>                        </a:t>
            </a:r>
          </a:p>
        </p:txBody>
      </p:sp>
      <p:grpSp>
        <p:nvGrpSpPr>
          <p:cNvPr id="141" name="DO…"/>
          <p:cNvGrpSpPr/>
          <p:nvPr/>
        </p:nvGrpSpPr>
        <p:grpSpPr>
          <a:xfrm>
            <a:off x="6279317" y="1838449"/>
            <a:ext cx="5115300" cy="4144988"/>
            <a:chOff x="0" y="0"/>
            <a:chExt cx="5115299" cy="4144987"/>
          </a:xfrm>
        </p:grpSpPr>
        <p:sp>
          <p:nvSpPr>
            <p:cNvPr id="140" name="DO…"/>
            <p:cNvSpPr txBox="1"/>
            <p:nvPr/>
          </p:nvSpPr>
          <p:spPr>
            <a:xfrm>
              <a:off x="98782" y="98782"/>
              <a:ext cx="4917735" cy="3947423"/>
            </a:xfrm>
            <a:prstGeom prst="rect">
              <a:avLst/>
            </a:prstGeom>
            <a:noFill/>
            <a:ln>
              <a:noFill/>
            </a:ln>
            <a:effectLst/>
            <a:extLst>
              <a:ext uri="{C572A759-6A51-4108-AA02-DFA0A04FC94B}">
                <ma14:wrappingTextBoxFlag xmlns:ma14="http://schemas.microsoft.com/office/mac/drawingml/2011/main" val="1"/>
              </a:ext>
            </a:extLst>
          </p:spPr>
          <p:txBody>
            <a:bodyPr wrap="square" lIns="45718" tIns="45718" rIns="45718" bIns="45718" numCol="1" anchor="t">
              <a:normAutofit fontScale="100000" lnSpcReduction="0"/>
            </a:bodyPr>
            <a:lstStyle/>
            <a:p>
              <a:pPr marL="317500" indent="-317500">
                <a:lnSpc>
                  <a:spcPct val="120000"/>
                </a:lnSpc>
                <a:buSzPct val="100000"/>
                <a:buChar char="•"/>
                <a:defRPr sz="3200"/>
              </a:pPr>
              <a:r>
                <a:t>Bagatalisere</a:t>
              </a:r>
            </a:p>
            <a:p>
              <a:pPr marL="317500" indent="-317500">
                <a:lnSpc>
                  <a:spcPct val="120000"/>
                </a:lnSpc>
                <a:buSzPct val="100000"/>
                <a:buChar char="•"/>
                <a:defRPr sz="3200"/>
              </a:pPr>
              <a:r>
                <a:t>Forklaring/konklusion</a:t>
              </a:r>
            </a:p>
            <a:p>
              <a:pPr marL="317500" indent="-317500">
                <a:lnSpc>
                  <a:spcPct val="120000"/>
                </a:lnSpc>
                <a:buSzPct val="100000"/>
                <a:buChar char="•"/>
                <a:defRPr sz="3200"/>
              </a:pPr>
              <a:r>
                <a:t>Træffe store valg</a:t>
              </a:r>
            </a:p>
            <a:p>
              <a:pPr marL="317500" indent="-317500">
                <a:lnSpc>
                  <a:spcPct val="120000"/>
                </a:lnSpc>
                <a:buSzPct val="100000"/>
                <a:buChar char="•"/>
                <a:defRPr sz="3200"/>
              </a:pPr>
              <a:r>
                <a:t>Problematisere</a:t>
              </a:r>
            </a:p>
            <a:p>
              <a:pPr marL="317500" indent="-317500">
                <a:lnSpc>
                  <a:spcPct val="120000"/>
                </a:lnSpc>
                <a:buSzPct val="100000"/>
                <a:buChar char="•"/>
                <a:defRPr sz="3200"/>
              </a:pPr>
              <a:r>
                <a:t>Gå ind i følelser</a:t>
              </a:r>
            </a:p>
            <a:p>
              <a:pPr marL="317500" indent="-317500">
                <a:lnSpc>
                  <a:spcPct val="120000"/>
                </a:lnSpc>
                <a:buSzPct val="100000"/>
                <a:buChar char="•"/>
                <a:defRPr sz="3200"/>
              </a:pPr>
              <a:r>
                <a:t>Hvad har du brug for?</a:t>
              </a:r>
            </a:p>
          </p:txBody>
        </p:sp>
        <p:pic>
          <p:nvPicPr>
            <p:cNvPr id="139" name="DO…" descr="DO…"/>
            <p:cNvPicPr>
              <a:picLocks noChangeAspect="0"/>
            </p:cNvPicPr>
            <p:nvPr/>
          </p:nvPicPr>
          <p:blipFill>
            <a:blip r:embed="rId3">
              <a:extLst/>
            </a:blip>
            <a:stretch>
              <a:fillRect/>
            </a:stretch>
          </p:blipFill>
          <p:spPr>
            <a:xfrm>
              <a:off x="0" y="0"/>
              <a:ext cx="5115300" cy="4144988"/>
            </a:xfrm>
            <a:prstGeom prst="rect">
              <a:avLst/>
            </a:prstGeom>
            <a:effectLst/>
          </p:spPr>
        </p:pic>
      </p:grpSp>
      <p:pic>
        <p:nvPicPr>
          <p:cNvPr id="142" name="don't.jpg" descr="don't.jpg"/>
          <p:cNvPicPr>
            <a:picLocks noChangeAspect="1"/>
          </p:cNvPicPr>
          <p:nvPr/>
        </p:nvPicPr>
        <p:blipFill>
          <a:blip r:embed="rId4">
            <a:extLst/>
          </a:blip>
          <a:srcRect l="19568" t="29290" r="18676" b="31047"/>
          <a:stretch>
            <a:fillRect/>
          </a:stretch>
        </p:blipFill>
        <p:spPr>
          <a:xfrm>
            <a:off x="6324098" y="744529"/>
            <a:ext cx="2681731" cy="1148224"/>
          </a:xfrm>
          <a:prstGeom prst="rect">
            <a:avLst/>
          </a:prstGeom>
          <a:ln w="12700">
            <a:miter lim="400000"/>
          </a:ln>
        </p:spPr>
      </p:pic>
      <p:grpSp>
        <p:nvGrpSpPr>
          <p:cNvPr id="145" name="DO…"/>
          <p:cNvGrpSpPr/>
          <p:nvPr/>
        </p:nvGrpSpPr>
        <p:grpSpPr>
          <a:xfrm>
            <a:off x="573599" y="1838449"/>
            <a:ext cx="5115300" cy="4144988"/>
            <a:chOff x="0" y="0"/>
            <a:chExt cx="5115299" cy="4144987"/>
          </a:xfrm>
        </p:grpSpPr>
        <p:sp>
          <p:nvSpPr>
            <p:cNvPr id="144" name="DO…"/>
            <p:cNvSpPr txBox="1"/>
            <p:nvPr/>
          </p:nvSpPr>
          <p:spPr>
            <a:xfrm>
              <a:off x="98782" y="98782"/>
              <a:ext cx="4917735" cy="3947423"/>
            </a:xfrm>
            <a:prstGeom prst="rect">
              <a:avLst/>
            </a:prstGeom>
            <a:noFill/>
            <a:ln>
              <a:noFill/>
            </a:ln>
            <a:effectLst/>
            <a:extLst>
              <a:ext uri="{C572A759-6A51-4108-AA02-DFA0A04FC94B}">
                <ma14:wrappingTextBoxFlag xmlns:ma14="http://schemas.microsoft.com/office/mac/drawingml/2011/main" val="1"/>
              </a:ext>
            </a:extLst>
          </p:spPr>
          <p:txBody>
            <a:bodyPr wrap="square" lIns="45718" tIns="45718" rIns="45718" bIns="45718" numCol="1" anchor="t">
              <a:normAutofit fontScale="100000" lnSpcReduction="0"/>
            </a:bodyPr>
            <a:lstStyle/>
            <a:p>
              <a:pPr marL="288925" indent="-288925" defTabSz="832061">
                <a:lnSpc>
                  <a:spcPct val="120000"/>
                </a:lnSpc>
                <a:buSzPct val="100000"/>
                <a:buChar char="•"/>
                <a:defRPr sz="2912"/>
              </a:pPr>
              <a:r>
                <a:t>Berolige</a:t>
              </a:r>
            </a:p>
            <a:p>
              <a:pPr marL="288925" indent="-288925" defTabSz="832061">
                <a:lnSpc>
                  <a:spcPct val="120000"/>
                </a:lnSpc>
                <a:buSzPct val="100000"/>
                <a:buChar char="•"/>
                <a:defRPr sz="2912"/>
              </a:pPr>
              <a:r>
                <a:t>Lyt aktivt</a:t>
              </a:r>
            </a:p>
            <a:p>
              <a:pPr marL="288925" indent="-288925" defTabSz="832061">
                <a:lnSpc>
                  <a:spcPct val="120000"/>
                </a:lnSpc>
                <a:buSzPct val="100000"/>
                <a:buChar char="•"/>
                <a:defRPr sz="2912"/>
              </a:pPr>
              <a:r>
                <a:t>Opsummere</a:t>
              </a:r>
            </a:p>
            <a:p>
              <a:pPr marL="288925" indent="-288925" defTabSz="832061">
                <a:lnSpc>
                  <a:spcPct val="120000"/>
                </a:lnSpc>
                <a:buSzPct val="100000"/>
                <a:buChar char="•"/>
                <a:defRPr sz="2912"/>
              </a:pPr>
              <a:r>
                <a:t>Normalisere</a:t>
              </a:r>
            </a:p>
            <a:p>
              <a:pPr marL="288925" indent="-288925" defTabSz="832061">
                <a:lnSpc>
                  <a:spcPct val="120000"/>
                </a:lnSpc>
                <a:buSzPct val="100000"/>
                <a:buChar char="•"/>
                <a:defRPr sz="2912"/>
              </a:pPr>
              <a:r>
                <a:t>Styr samtale</a:t>
              </a:r>
            </a:p>
            <a:p>
              <a:pPr marL="288925" indent="-288925" defTabSz="832061">
                <a:lnSpc>
                  <a:spcPct val="120000"/>
                </a:lnSpc>
                <a:buSzPct val="100000"/>
                <a:buChar char="•"/>
                <a:defRPr sz="2912"/>
              </a:pPr>
              <a:r>
                <a:t>Være Støttende</a:t>
              </a:r>
            </a:p>
            <a:p>
              <a:pPr marL="288925" indent="-288925" defTabSz="832061">
                <a:lnSpc>
                  <a:spcPct val="120000"/>
                </a:lnSpc>
                <a:buSzPct val="100000"/>
                <a:buChar char="•"/>
                <a:defRPr sz="2912"/>
              </a:pPr>
              <a:r>
                <a:t>Hvem kan være hos dig?</a:t>
              </a:r>
            </a:p>
          </p:txBody>
        </p:sp>
        <p:pic>
          <p:nvPicPr>
            <p:cNvPr id="143" name="DO…" descr="DO…"/>
            <p:cNvPicPr>
              <a:picLocks noChangeAspect="0"/>
            </p:cNvPicPr>
            <p:nvPr/>
          </p:nvPicPr>
          <p:blipFill>
            <a:blip r:embed="rId5">
              <a:extLst/>
            </a:blip>
            <a:stretch>
              <a:fillRect/>
            </a:stretch>
          </p:blipFill>
          <p:spPr>
            <a:xfrm>
              <a:off x="0" y="0"/>
              <a:ext cx="5115300" cy="4144988"/>
            </a:xfrm>
            <a:prstGeom prst="rect">
              <a:avLst/>
            </a:prstGeom>
            <a:effectLst/>
          </p:spPr>
        </p:pic>
      </p:grpSp>
      <p:pic>
        <p:nvPicPr>
          <p:cNvPr id="146" name="do.jpg" descr="do.jpg"/>
          <p:cNvPicPr>
            <a:picLocks noChangeAspect="1"/>
          </p:cNvPicPr>
          <p:nvPr/>
        </p:nvPicPr>
        <p:blipFill>
          <a:blip r:embed="rId6">
            <a:extLst/>
          </a:blip>
          <a:srcRect l="22969" t="23451" r="24707" b="29329"/>
          <a:stretch>
            <a:fillRect/>
          </a:stretch>
        </p:blipFill>
        <p:spPr>
          <a:xfrm>
            <a:off x="558862" y="730440"/>
            <a:ext cx="1955110" cy="117626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Ta vare på dig selv"/>
          <p:cNvSpPr txBox="1"/>
          <p:nvPr>
            <p:ph type="title"/>
          </p:nvPr>
        </p:nvSpPr>
        <p:spPr>
          <a:xfrm>
            <a:off x="838200" y="744433"/>
            <a:ext cx="10515600" cy="1148352"/>
          </a:xfrm>
          <a:prstGeom prst="rect">
            <a:avLst/>
          </a:prstGeom>
        </p:spPr>
        <p:txBody>
          <a:bodyPr/>
          <a:lstStyle/>
          <a:p>
            <a:pPr/>
            <a:r>
              <a:t>Ta vare på dig selv</a:t>
            </a:r>
          </a:p>
        </p:txBody>
      </p:sp>
      <p:sp>
        <p:nvSpPr>
          <p:cNvPr id="151" name="Dobbeltklik her"/>
          <p:cNvSpPr txBox="1"/>
          <p:nvPr>
            <p:ph type="body" sz="half" idx="1"/>
          </p:nvPr>
        </p:nvSpPr>
        <p:spPr>
          <a:xfrm>
            <a:off x="853507" y="1937231"/>
            <a:ext cx="6034118" cy="3793237"/>
          </a:xfrm>
          <a:prstGeom prst="rect">
            <a:avLst/>
          </a:prstGeom>
        </p:spPr>
        <p:txBody>
          <a:bodyPr/>
          <a:lstStyle/>
          <a:p>
            <a:pPr marL="146938" indent="-146938" defTabSz="914400">
              <a:lnSpc>
                <a:spcPct val="135000"/>
              </a:lnSpc>
              <a:buSzTx/>
              <a:buFontTx/>
              <a:buNone/>
              <a:tabLst>
                <a:tab pos="50800" algn="r"/>
                <a:tab pos="139700" algn="l"/>
              </a:tabLst>
              <a:defRPr sz="1246">
                <a:solidFill>
                  <a:srgbClr val="111111"/>
                </a:solidFill>
              </a:defRPr>
            </a:pPr>
            <a:r>
              <a:t>	•</a:t>
            </a:r>
            <a:r>
              <a:rPr sz="1691"/>
              <a:t>	</a:t>
            </a:r>
            <a:r>
              <a:rPr b="1" sz="1691">
                <a:latin typeface="Helvetica Neue"/>
                <a:ea typeface="Helvetica Neue"/>
                <a:cs typeface="Helvetica Neue"/>
                <a:sym typeface="Helvetica Neue"/>
              </a:rPr>
              <a:t>Forbered det, du kan</a:t>
            </a:r>
            <a:r>
              <a:rPr sz="1691"/>
              <a:t> – klare rammer giver ro</a:t>
            </a:r>
            <a:endParaRPr sz="1691"/>
          </a:p>
          <a:p>
            <a:pPr marL="146938" indent="-146938" defTabSz="914400">
              <a:lnSpc>
                <a:spcPct val="135000"/>
              </a:lnSpc>
              <a:buSzTx/>
              <a:buFontTx/>
              <a:buNone/>
              <a:tabLst>
                <a:tab pos="50800" algn="r"/>
                <a:tab pos="139700" algn="l"/>
              </a:tabLst>
              <a:defRPr sz="1691">
                <a:solidFill>
                  <a:srgbClr val="111111"/>
                </a:solidFill>
              </a:defRPr>
            </a:pPr>
            <a:r>
              <a:t>	•	</a:t>
            </a:r>
            <a:r>
              <a:rPr b="1">
                <a:latin typeface="Helvetica Neue"/>
                <a:ea typeface="Helvetica Neue"/>
                <a:cs typeface="Helvetica Neue"/>
                <a:sym typeface="Helvetica Neue"/>
              </a:rPr>
              <a:t>Skab gode arbejdsvilkår</a:t>
            </a:r>
            <a:r>
              <a:t> – pauser og fysiske rammer betyder noget</a:t>
            </a:r>
          </a:p>
          <a:p>
            <a:pPr marL="146938" indent="-146938" defTabSz="914400">
              <a:lnSpc>
                <a:spcPct val="135000"/>
              </a:lnSpc>
              <a:buSzTx/>
              <a:buFontTx/>
              <a:buNone/>
              <a:tabLst>
                <a:tab pos="50800" algn="r"/>
                <a:tab pos="139700" algn="l"/>
              </a:tabLst>
              <a:defRPr sz="1691">
                <a:solidFill>
                  <a:srgbClr val="111111"/>
                </a:solidFill>
              </a:defRPr>
            </a:pPr>
            <a:r>
              <a:t>	•	</a:t>
            </a:r>
            <a:r>
              <a:rPr b="1">
                <a:latin typeface="Helvetica Neue"/>
                <a:ea typeface="Helvetica Neue"/>
                <a:cs typeface="Helvetica Neue"/>
                <a:sym typeface="Helvetica Neue"/>
              </a:rPr>
              <a:t>Kend dine egne reaktioner</a:t>
            </a:r>
            <a:r>
              <a:t> – og hvordan du beroliger dig selv</a:t>
            </a:r>
          </a:p>
          <a:p>
            <a:pPr marL="146938" indent="-146938" defTabSz="914400">
              <a:lnSpc>
                <a:spcPct val="135000"/>
              </a:lnSpc>
              <a:buSzTx/>
              <a:buFontTx/>
              <a:buNone/>
              <a:tabLst>
                <a:tab pos="50800" algn="r"/>
                <a:tab pos="139700" algn="l"/>
              </a:tabLst>
              <a:defRPr sz="1691">
                <a:solidFill>
                  <a:srgbClr val="111111"/>
                </a:solidFill>
              </a:defRPr>
            </a:pPr>
            <a:r>
              <a:t>	•	</a:t>
            </a:r>
            <a:r>
              <a:rPr b="1">
                <a:latin typeface="Helvetica Neue"/>
                <a:ea typeface="Helvetica Neue"/>
                <a:cs typeface="Helvetica Neue"/>
                <a:sym typeface="Helvetica Neue"/>
              </a:rPr>
              <a:t>Træk vejret bevidst</a:t>
            </a:r>
            <a:r>
              <a:t> – regulér dig selv midt i samtalen</a:t>
            </a:r>
          </a:p>
          <a:p>
            <a:pPr marL="146938" indent="-146938" defTabSz="914400">
              <a:lnSpc>
                <a:spcPct val="135000"/>
              </a:lnSpc>
              <a:buSzTx/>
              <a:buFontTx/>
              <a:buNone/>
              <a:tabLst>
                <a:tab pos="50800" algn="r"/>
                <a:tab pos="139700" algn="l"/>
              </a:tabLst>
              <a:defRPr sz="1691">
                <a:solidFill>
                  <a:srgbClr val="111111"/>
                </a:solidFill>
              </a:defRPr>
            </a:pPr>
            <a:r>
              <a:t>	•	</a:t>
            </a:r>
            <a:r>
              <a:rPr b="1">
                <a:latin typeface="Helvetica Neue"/>
                <a:ea typeface="Helvetica Neue"/>
                <a:cs typeface="Helvetica Neue"/>
                <a:sym typeface="Helvetica Neue"/>
              </a:rPr>
              <a:t>Ræk ud og bed om hjælp</a:t>
            </a:r>
            <a:r>
              <a:t> – du skal ikke stå alene</a:t>
            </a:r>
          </a:p>
          <a:p>
            <a:pPr marL="146938" indent="-146938" defTabSz="914400">
              <a:lnSpc>
                <a:spcPct val="135000"/>
              </a:lnSpc>
              <a:buSzTx/>
              <a:buFontTx/>
              <a:buNone/>
              <a:tabLst>
                <a:tab pos="50800" algn="r"/>
                <a:tab pos="139700" algn="l"/>
              </a:tabLst>
              <a:defRPr sz="1691">
                <a:solidFill>
                  <a:srgbClr val="111111"/>
                </a:solidFill>
              </a:defRPr>
            </a:pPr>
            <a:r>
              <a:t>	•	</a:t>
            </a:r>
            <a:r>
              <a:rPr b="1">
                <a:latin typeface="Helvetica Neue"/>
                <a:ea typeface="Helvetica Neue"/>
                <a:cs typeface="Helvetica Neue"/>
                <a:sym typeface="Helvetica Neue"/>
              </a:rPr>
              <a:t>Sæt grænser med respekt</a:t>
            </a:r>
            <a:r>
              <a:t> – krise er ikke en undskyldning for dårlig opførsel</a:t>
            </a:r>
          </a:p>
        </p:txBody>
      </p:sp>
      <p:pic>
        <p:nvPicPr>
          <p:cNvPr id="152" name="ta vare på dig selv.jpg" descr="ta vare på dig selv.jpg"/>
          <p:cNvPicPr>
            <a:picLocks noChangeAspect="1"/>
          </p:cNvPicPr>
          <p:nvPr/>
        </p:nvPicPr>
        <p:blipFill>
          <a:blip r:embed="rId2">
            <a:extLst/>
          </a:blip>
          <a:srcRect l="0" t="10624" r="0" b="10624"/>
          <a:stretch>
            <a:fillRect/>
          </a:stretch>
        </p:blipFill>
        <p:spPr>
          <a:xfrm>
            <a:off x="7776829" y="1618692"/>
            <a:ext cx="3750597" cy="443044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og hinanden"/>
          <p:cNvSpPr txBox="1"/>
          <p:nvPr>
            <p:ph type="title"/>
          </p:nvPr>
        </p:nvSpPr>
        <p:spPr>
          <a:xfrm>
            <a:off x="838200" y="744433"/>
            <a:ext cx="10515600" cy="1148352"/>
          </a:xfrm>
          <a:prstGeom prst="rect">
            <a:avLst/>
          </a:prstGeom>
        </p:spPr>
        <p:txBody>
          <a:bodyPr/>
          <a:lstStyle/>
          <a:p>
            <a:pPr/>
            <a:r>
              <a:t>…og hinanden</a:t>
            </a:r>
          </a:p>
        </p:txBody>
      </p:sp>
      <p:sp>
        <p:nvSpPr>
          <p:cNvPr id="155" name="Sørg for at der er mulighed for sparring…"/>
          <p:cNvSpPr txBox="1"/>
          <p:nvPr>
            <p:ph type="body" sz="half" idx="1"/>
          </p:nvPr>
        </p:nvSpPr>
        <p:spPr>
          <a:xfrm>
            <a:off x="838200" y="1937231"/>
            <a:ext cx="6051083" cy="4374670"/>
          </a:xfrm>
          <a:prstGeom prst="rect">
            <a:avLst/>
          </a:prstGeom>
        </p:spPr>
        <p:txBody>
          <a:bodyPr/>
          <a:lstStyle/>
          <a:p>
            <a:pPr/>
            <a:r>
              <a:t>Sørg for at der er mulighed for sparring og støtte</a:t>
            </a:r>
          </a:p>
          <a:p>
            <a:pPr/>
            <a:r>
              <a:t>Sørg for der er oplæring/uddannelse</a:t>
            </a:r>
          </a:p>
          <a:p>
            <a:pPr/>
            <a:r>
              <a:t>Sørg for der er mulighed for krisesamtaler og defusing</a:t>
            </a:r>
          </a:p>
          <a:p>
            <a:pPr/>
            <a:r>
              <a:t>Det er en styrke at bede om hjælp</a:t>
            </a:r>
          </a:p>
          <a:p>
            <a:pPr/>
            <a:r>
              <a:t>Det er ALDRIG den enkeltes problem hvis krisen kradser</a:t>
            </a:r>
          </a:p>
        </p:txBody>
      </p:sp>
      <p:pic>
        <p:nvPicPr>
          <p:cNvPr id="156" name="ta vare på hinanden.jpg" descr="ta vare på hinanden.jpg"/>
          <p:cNvPicPr>
            <a:picLocks noChangeAspect="1"/>
          </p:cNvPicPr>
          <p:nvPr/>
        </p:nvPicPr>
        <p:blipFill>
          <a:blip r:embed="rId3">
            <a:extLst/>
          </a:blip>
          <a:srcRect l="0" t="14806" r="0" b="0"/>
          <a:stretch>
            <a:fillRect/>
          </a:stretch>
        </p:blipFill>
        <p:spPr>
          <a:xfrm>
            <a:off x="7348490" y="1254398"/>
            <a:ext cx="3644579" cy="465741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Vigtige kontakter?"/>
          <p:cNvSpPr txBox="1"/>
          <p:nvPr>
            <p:ph type="title"/>
          </p:nvPr>
        </p:nvSpPr>
        <p:spPr>
          <a:xfrm>
            <a:off x="838200" y="305706"/>
            <a:ext cx="5031230" cy="1148351"/>
          </a:xfrm>
          <a:prstGeom prst="rect">
            <a:avLst/>
          </a:prstGeom>
        </p:spPr>
        <p:txBody>
          <a:bodyPr/>
          <a:lstStyle/>
          <a:p>
            <a:pPr/>
            <a:r>
              <a:t>Vigtige kontakter</a:t>
            </a:r>
          </a:p>
        </p:txBody>
      </p:sp>
      <p:sp>
        <p:nvSpPr>
          <p:cNvPr id="161" name="- skadestuen…"/>
          <p:cNvSpPr txBox="1"/>
          <p:nvPr>
            <p:ph type="body" sz="half" idx="1"/>
          </p:nvPr>
        </p:nvSpPr>
        <p:spPr>
          <a:xfrm>
            <a:off x="838199" y="1508870"/>
            <a:ext cx="6034118" cy="4221598"/>
          </a:xfrm>
          <a:prstGeom prst="rect">
            <a:avLst/>
          </a:prstGeom>
        </p:spPr>
        <p:txBody>
          <a:bodyPr/>
          <a:lstStyle/>
          <a:p>
            <a:pPr marL="0" indent="0" defTabSz="365760">
              <a:lnSpc>
                <a:spcPct val="135000"/>
              </a:lnSpc>
              <a:spcBef>
                <a:spcPts val="0"/>
              </a:spcBef>
              <a:buSzTx/>
              <a:buNone/>
              <a:tabLst>
                <a:tab pos="114300" algn="l"/>
                <a:tab pos="228600" algn="l"/>
                <a:tab pos="355600" algn="l"/>
                <a:tab pos="469900" algn="l"/>
                <a:tab pos="584200" algn="l"/>
                <a:tab pos="711200" algn="l"/>
                <a:tab pos="825500" algn="l"/>
                <a:tab pos="952500" algn="l"/>
                <a:tab pos="1066800" algn="l"/>
                <a:tab pos="1193800" algn="l"/>
                <a:tab pos="1308100" algn="l"/>
                <a:tab pos="1422400" algn="l"/>
              </a:tabLst>
              <a:defRPr i="1" sz="1520">
                <a:solidFill>
                  <a:srgbClr val="111111"/>
                </a:solidFill>
              </a:defRPr>
            </a:pPr>
            <a:r>
              <a:t>Folk i krise har ofte svært ved at husk og orientere sig, og vi kan også selv have svært ved at huske relevante informationer. </a:t>
            </a:r>
          </a:p>
          <a:p>
            <a:pPr marL="0" indent="0" defTabSz="365760">
              <a:lnSpc>
                <a:spcPct val="135000"/>
              </a:lnSpc>
              <a:spcBef>
                <a:spcPts val="0"/>
              </a:spcBef>
              <a:buSzTx/>
              <a:buNone/>
              <a:tabLst>
                <a:tab pos="114300" algn="l"/>
                <a:tab pos="228600" algn="l"/>
                <a:tab pos="355600" algn="l"/>
                <a:tab pos="469900" algn="l"/>
                <a:tab pos="584200" algn="l"/>
                <a:tab pos="711200" algn="l"/>
                <a:tab pos="825500" algn="l"/>
                <a:tab pos="952500" algn="l"/>
                <a:tab pos="1066800" algn="l"/>
                <a:tab pos="1193800" algn="l"/>
                <a:tab pos="1308100" algn="l"/>
                <a:tab pos="1422400" algn="l"/>
              </a:tabLst>
              <a:defRPr i="1" sz="1520">
                <a:solidFill>
                  <a:srgbClr val="111111"/>
                </a:solidFill>
              </a:defRPr>
            </a:pPr>
          </a:p>
          <a:p>
            <a:pPr marL="0" indent="0" defTabSz="365760">
              <a:lnSpc>
                <a:spcPct val="135000"/>
              </a:lnSpc>
              <a:spcBef>
                <a:spcPts val="0"/>
              </a:spcBef>
              <a:buSzTx/>
              <a:buNone/>
              <a:tabLst>
                <a:tab pos="114300" algn="l"/>
                <a:tab pos="228600" algn="l"/>
                <a:tab pos="355600" algn="l"/>
                <a:tab pos="469900" algn="l"/>
                <a:tab pos="584200" algn="l"/>
                <a:tab pos="711200" algn="l"/>
                <a:tab pos="825500" algn="l"/>
                <a:tab pos="952500" algn="l"/>
                <a:tab pos="1066800" algn="l"/>
                <a:tab pos="1193800" algn="l"/>
                <a:tab pos="1308100" algn="l"/>
                <a:tab pos="1422400" algn="l"/>
              </a:tabLst>
              <a:defRPr i="1" sz="1720">
                <a:solidFill>
                  <a:srgbClr val="111111"/>
                </a:solidFill>
              </a:defRPr>
            </a:pPr>
            <a:r>
              <a:t>Godt at have ved hånden:</a:t>
            </a:r>
          </a:p>
          <a:p>
            <a:pPr marL="140368" indent="-140368" defTabSz="365760">
              <a:lnSpc>
                <a:spcPct val="135000"/>
              </a:lnSpc>
              <a:spcBef>
                <a:spcPts val="0"/>
              </a:spcBef>
              <a:buFontTx/>
              <a:tabLst>
                <a:tab pos="114300" algn="l"/>
                <a:tab pos="228600" algn="l"/>
                <a:tab pos="355600" algn="l"/>
                <a:tab pos="469900" algn="l"/>
                <a:tab pos="584200" algn="l"/>
                <a:tab pos="711200" algn="l"/>
                <a:tab pos="825500" algn="l"/>
                <a:tab pos="952500" algn="l"/>
                <a:tab pos="1066800" algn="l"/>
                <a:tab pos="1193800" algn="l"/>
                <a:tab pos="1308100" algn="l"/>
                <a:tab pos="1422400" algn="l"/>
              </a:tabLst>
              <a:defRPr i="1" sz="1720">
                <a:solidFill>
                  <a:srgbClr val="111111"/>
                </a:solidFill>
              </a:defRPr>
            </a:pPr>
            <a:r>
              <a:t>Frivillige rådgivninger  (livslinjen, headspace mm)</a:t>
            </a:r>
          </a:p>
          <a:p>
            <a:pPr marL="140368" indent="-140368" defTabSz="365760">
              <a:lnSpc>
                <a:spcPct val="135000"/>
              </a:lnSpc>
              <a:spcBef>
                <a:spcPts val="0"/>
              </a:spcBef>
              <a:buFontTx/>
              <a:tabLst>
                <a:tab pos="114300" algn="l"/>
                <a:tab pos="228600" algn="l"/>
                <a:tab pos="355600" algn="l"/>
                <a:tab pos="469900" algn="l"/>
                <a:tab pos="584200" algn="l"/>
                <a:tab pos="711200" algn="l"/>
                <a:tab pos="825500" algn="l"/>
                <a:tab pos="952500" algn="l"/>
                <a:tab pos="1066800" algn="l"/>
                <a:tab pos="1193800" algn="l"/>
                <a:tab pos="1308100" algn="l"/>
                <a:tab pos="1422400" algn="l"/>
              </a:tabLst>
              <a:defRPr i="1" sz="1720">
                <a:solidFill>
                  <a:srgbClr val="111111"/>
                </a:solidFill>
              </a:defRPr>
            </a:pPr>
            <a:r>
              <a:t>Krise/sorggrupper</a:t>
            </a:r>
          </a:p>
          <a:p>
            <a:pPr marL="140368" indent="-140368" defTabSz="365760">
              <a:lnSpc>
                <a:spcPct val="135000"/>
              </a:lnSpc>
              <a:spcBef>
                <a:spcPts val="0"/>
              </a:spcBef>
              <a:buFontTx/>
              <a:tabLst>
                <a:tab pos="114300" algn="l"/>
                <a:tab pos="228600" algn="l"/>
                <a:tab pos="355600" algn="l"/>
                <a:tab pos="469900" algn="l"/>
                <a:tab pos="584200" algn="l"/>
                <a:tab pos="711200" algn="l"/>
                <a:tab pos="825500" algn="l"/>
                <a:tab pos="952500" algn="l"/>
                <a:tab pos="1066800" algn="l"/>
                <a:tab pos="1193800" algn="l"/>
                <a:tab pos="1308100" algn="l"/>
                <a:tab pos="1422400" algn="l"/>
              </a:tabLst>
              <a:defRPr i="1" sz="1720">
                <a:solidFill>
                  <a:srgbClr val="111111"/>
                </a:solidFill>
              </a:defRPr>
            </a:pPr>
            <a:r>
              <a:t>Foreninger (kræftens bekæmpelse, psykiatrifonden)</a:t>
            </a:r>
          </a:p>
          <a:p>
            <a:pPr marL="140368" indent="-140368" defTabSz="365760">
              <a:lnSpc>
                <a:spcPct val="135000"/>
              </a:lnSpc>
              <a:spcBef>
                <a:spcPts val="0"/>
              </a:spcBef>
              <a:buFontTx/>
              <a:tabLst>
                <a:tab pos="114300" algn="l"/>
                <a:tab pos="228600" algn="l"/>
                <a:tab pos="355600" algn="l"/>
                <a:tab pos="469900" algn="l"/>
                <a:tab pos="584200" algn="l"/>
                <a:tab pos="711200" algn="l"/>
                <a:tab pos="825500" algn="l"/>
                <a:tab pos="952500" algn="l"/>
                <a:tab pos="1066800" algn="l"/>
                <a:tab pos="1193800" algn="l"/>
                <a:tab pos="1308100" algn="l"/>
                <a:tab pos="1422400" algn="l"/>
              </a:tabLst>
              <a:defRPr i="1" sz="1720">
                <a:solidFill>
                  <a:srgbClr val="111111"/>
                </a:solidFill>
              </a:defRPr>
            </a:pPr>
            <a:r>
              <a:t>Støttegrupper</a:t>
            </a:r>
          </a:p>
          <a:p>
            <a:pPr marL="140368" indent="-140368" defTabSz="365760">
              <a:lnSpc>
                <a:spcPct val="135000"/>
              </a:lnSpc>
              <a:spcBef>
                <a:spcPts val="0"/>
              </a:spcBef>
              <a:buFontTx/>
              <a:tabLst>
                <a:tab pos="114300" algn="l"/>
                <a:tab pos="228600" algn="l"/>
                <a:tab pos="355600" algn="l"/>
                <a:tab pos="469900" algn="l"/>
                <a:tab pos="584200" algn="l"/>
                <a:tab pos="711200" algn="l"/>
                <a:tab pos="825500" algn="l"/>
                <a:tab pos="952500" algn="l"/>
                <a:tab pos="1066800" algn="l"/>
                <a:tab pos="1193800" algn="l"/>
                <a:tab pos="1308100" algn="l"/>
                <a:tab pos="1422400" algn="l"/>
              </a:tabLst>
              <a:defRPr i="1" sz="1720">
                <a:solidFill>
                  <a:srgbClr val="111111"/>
                </a:solidFill>
              </a:defRPr>
            </a:pPr>
            <a:r>
              <a:t>Læge/skadestue (akut modtagelser mm)</a:t>
            </a:r>
          </a:p>
          <a:p>
            <a:pPr marL="140368" indent="-140368" defTabSz="365760">
              <a:lnSpc>
                <a:spcPct val="135000"/>
              </a:lnSpc>
              <a:spcBef>
                <a:spcPts val="0"/>
              </a:spcBef>
              <a:buFontTx/>
              <a:tabLst>
                <a:tab pos="114300" algn="l"/>
                <a:tab pos="228600" algn="l"/>
                <a:tab pos="355600" algn="l"/>
                <a:tab pos="469900" algn="l"/>
                <a:tab pos="584200" algn="l"/>
                <a:tab pos="711200" algn="l"/>
                <a:tab pos="825500" algn="l"/>
                <a:tab pos="952500" algn="l"/>
                <a:tab pos="1066800" algn="l"/>
                <a:tab pos="1193800" algn="l"/>
                <a:tab pos="1308100" algn="l"/>
                <a:tab pos="1422400" algn="l"/>
              </a:tabLst>
              <a:defRPr i="1" sz="1720">
                <a:solidFill>
                  <a:srgbClr val="111111"/>
                </a:solidFill>
              </a:defRPr>
            </a:pPr>
            <a:r>
              <a:t>Andet?</a:t>
            </a:r>
          </a:p>
          <a:p>
            <a:pPr marL="0" indent="0" defTabSz="365760">
              <a:lnSpc>
                <a:spcPct val="135000"/>
              </a:lnSpc>
              <a:spcBef>
                <a:spcPts val="0"/>
              </a:spcBef>
              <a:buSzTx/>
              <a:buNone/>
              <a:tabLst>
                <a:tab pos="114300" algn="l"/>
                <a:tab pos="228600" algn="l"/>
                <a:tab pos="355600" algn="l"/>
                <a:tab pos="469900" algn="l"/>
                <a:tab pos="584200" algn="l"/>
                <a:tab pos="711200" algn="l"/>
                <a:tab pos="825500" algn="l"/>
                <a:tab pos="952500" algn="l"/>
                <a:tab pos="1066800" algn="l"/>
                <a:tab pos="1193800" algn="l"/>
                <a:tab pos="1308100" algn="l"/>
                <a:tab pos="1422400" algn="l"/>
              </a:tabLst>
              <a:defRPr i="1" sz="1520">
                <a:solidFill>
                  <a:srgbClr val="111111"/>
                </a:solidFill>
              </a:defRPr>
            </a:pPr>
          </a:p>
          <a:p>
            <a:pPr marL="0" indent="0" algn="ctr" defTabSz="365760">
              <a:lnSpc>
                <a:spcPct val="135000"/>
              </a:lnSpc>
              <a:spcBef>
                <a:spcPts val="0"/>
              </a:spcBef>
              <a:buSzTx/>
              <a:buNone/>
              <a:tabLst>
                <a:tab pos="114300" algn="l"/>
                <a:tab pos="228600" algn="l"/>
                <a:tab pos="355600" algn="l"/>
                <a:tab pos="469900" algn="l"/>
                <a:tab pos="584200" algn="l"/>
                <a:tab pos="711200" algn="l"/>
                <a:tab pos="825500" algn="l"/>
                <a:tab pos="952500" algn="l"/>
                <a:tab pos="1066800" algn="l"/>
                <a:tab pos="1193800" algn="l"/>
                <a:tab pos="1308100" algn="l"/>
                <a:tab pos="1422400" algn="l"/>
              </a:tabLst>
              <a:defRPr i="1" sz="1520">
                <a:solidFill>
                  <a:srgbClr val="111111"/>
                </a:solidFill>
              </a:defRPr>
            </a:pPr>
            <a:r>
              <a:t>Send folk det rigtige sted hen, når du ikke selv kan hjælpe mere. </a:t>
            </a:r>
          </a:p>
        </p:txBody>
      </p:sp>
      <p:grpSp>
        <p:nvGrpSpPr>
          <p:cNvPr id="164" name="9EAAD351-C706-4759-813B-F9F04C16643E.png"/>
          <p:cNvGrpSpPr/>
          <p:nvPr/>
        </p:nvGrpSpPr>
        <p:grpSpPr>
          <a:xfrm>
            <a:off x="7800706" y="1274671"/>
            <a:ext cx="3485986" cy="4689997"/>
            <a:chOff x="0" y="0"/>
            <a:chExt cx="3485985" cy="4689995"/>
          </a:xfrm>
        </p:grpSpPr>
        <p:pic>
          <p:nvPicPr>
            <p:cNvPr id="163" name="9EAAD351-C706-4759-813B-F9F04C16643E.png" descr="9EAAD351-C706-4759-813B-F9F04C16643E.png"/>
            <p:cNvPicPr>
              <a:picLocks noChangeAspect="1"/>
            </p:cNvPicPr>
            <p:nvPr/>
          </p:nvPicPr>
          <p:blipFill>
            <a:blip r:embed="rId2">
              <a:extLst/>
            </a:blip>
            <a:srcRect l="4198" t="7905" r="4198" b="7905"/>
            <a:stretch>
              <a:fillRect/>
            </a:stretch>
          </p:blipFill>
          <p:spPr>
            <a:xfrm>
              <a:off x="203200" y="203200"/>
              <a:ext cx="3079586" cy="4245496"/>
            </a:xfrm>
            <a:prstGeom prst="rect">
              <a:avLst/>
            </a:prstGeom>
            <a:ln>
              <a:noFill/>
            </a:ln>
            <a:effectLst/>
          </p:spPr>
        </p:pic>
        <p:pic>
          <p:nvPicPr>
            <p:cNvPr id="162" name="9EAAD351-C706-4759-813B-F9F04C16643E.png" descr="9EAAD351-C706-4759-813B-F9F04C16643E.png"/>
            <p:cNvPicPr>
              <a:picLocks noChangeAspect="0"/>
            </p:cNvPicPr>
            <p:nvPr/>
          </p:nvPicPr>
          <p:blipFill>
            <a:blip r:embed="rId3">
              <a:extLst/>
            </a:blip>
            <a:stretch>
              <a:fillRect/>
            </a:stretch>
          </p:blipFill>
          <p:spPr>
            <a:xfrm>
              <a:off x="0" y="-1"/>
              <a:ext cx="3485986" cy="4689997"/>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Spørgsmål?"/>
          <p:cNvSpPr txBox="1"/>
          <p:nvPr>
            <p:ph type="title"/>
          </p:nvPr>
        </p:nvSpPr>
        <p:spPr>
          <a:xfrm>
            <a:off x="838200" y="744433"/>
            <a:ext cx="10515600" cy="1148352"/>
          </a:xfrm>
          <a:prstGeom prst="rect">
            <a:avLst/>
          </a:prstGeom>
        </p:spPr>
        <p:txBody>
          <a:bodyPr/>
          <a:lstStyle/>
          <a:p>
            <a:pPr/>
            <a:r>
              <a:t>Spørgsmål?</a:t>
            </a:r>
          </a:p>
        </p:txBody>
      </p:sp>
      <p:sp>
        <p:nvSpPr>
          <p:cNvPr id="167" name="- noget der skal uddybes?…"/>
          <p:cNvSpPr txBox="1"/>
          <p:nvPr>
            <p:ph type="body" sz="half" idx="1"/>
          </p:nvPr>
        </p:nvSpPr>
        <p:spPr>
          <a:xfrm>
            <a:off x="838199" y="1937231"/>
            <a:ext cx="6034118" cy="3793237"/>
          </a:xfrm>
          <a:prstGeom prst="rect">
            <a:avLst/>
          </a:prstGeom>
        </p:spPr>
        <p:txBody>
          <a:bodyPr/>
          <a:lstStyle/>
          <a:p>
            <a:pPr marL="0" indent="0" defTabSz="12700">
              <a:lnSpc>
                <a:spcPct val="135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i="1" sz="2700">
                <a:solidFill>
                  <a:srgbClr val="111111"/>
                </a:solidFill>
              </a:defRPr>
            </a:pPr>
          </a:p>
          <a:p>
            <a:pPr marL="0" indent="0" defTabSz="12700">
              <a:lnSpc>
                <a:spcPct val="135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i="1" sz="2700">
                <a:solidFill>
                  <a:srgbClr val="111111"/>
                </a:solidFill>
              </a:defRPr>
            </a:pPr>
            <a:r>
              <a:t>- noget der skal uddybes?</a:t>
            </a:r>
          </a:p>
          <a:p>
            <a:pPr marL="0" indent="0" defTabSz="12700">
              <a:lnSpc>
                <a:spcPct val="135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i="1" sz="2700">
                <a:solidFill>
                  <a:srgbClr val="111111"/>
                </a:solidFill>
              </a:defRPr>
            </a:pPr>
          </a:p>
          <a:p>
            <a:pPr marL="0" indent="0" defTabSz="12700">
              <a:lnSpc>
                <a:spcPct val="135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i="1" sz="2700">
                <a:solidFill>
                  <a:srgbClr val="111111"/>
                </a:solidFill>
              </a:defRPr>
            </a:pPr>
            <a:r>
              <a:t>- spørgsmål I sidder med?</a:t>
            </a:r>
          </a:p>
        </p:txBody>
      </p:sp>
      <p:pic>
        <p:nvPicPr>
          <p:cNvPr id="168" name="spørgsmål?.jpg" descr="spørgsmål?.jpg"/>
          <p:cNvPicPr>
            <a:picLocks noChangeAspect="1"/>
          </p:cNvPicPr>
          <p:nvPr/>
        </p:nvPicPr>
        <p:blipFill>
          <a:blip r:embed="rId3">
            <a:extLst/>
          </a:blip>
          <a:srcRect l="0" t="11881" r="0" b="0"/>
          <a:stretch>
            <a:fillRect/>
          </a:stretch>
        </p:blipFill>
        <p:spPr>
          <a:xfrm>
            <a:off x="7401408" y="1071562"/>
            <a:ext cx="3567056" cy="4714839"/>
          </a:xfrm>
          <a:prstGeom prst="rect">
            <a:avLst/>
          </a:prstGeom>
          <a:ln w="12700">
            <a:miter lim="400000"/>
          </a:ln>
        </p:spPr>
      </p:pic>
      <p:sp>
        <p:nvSpPr>
          <p:cNvPr id="169" name="Tak for nu"/>
          <p:cNvSpPr txBox="1"/>
          <p:nvPr/>
        </p:nvSpPr>
        <p:spPr>
          <a:xfrm>
            <a:off x="5458376" y="5707381"/>
            <a:ext cx="1275249" cy="408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2100"/>
            </a:lvl1pPr>
          </a:lstStyle>
          <a:p>
            <a:pPr/>
            <a:r>
              <a:t>Tak for nu</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 name="program.jpg" descr="program.jpg"/>
          <p:cNvPicPr>
            <a:picLocks noChangeAspect="1"/>
          </p:cNvPicPr>
          <p:nvPr/>
        </p:nvPicPr>
        <p:blipFill>
          <a:blip r:embed="rId3">
            <a:extLst/>
          </a:blip>
          <a:stretch>
            <a:fillRect/>
          </a:stretch>
        </p:blipFill>
        <p:spPr>
          <a:xfrm>
            <a:off x="2267606" y="876738"/>
            <a:ext cx="7656788" cy="510452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 name="Hvad er en krise?"/>
          <p:cNvSpPr txBox="1"/>
          <p:nvPr>
            <p:ph type="title"/>
          </p:nvPr>
        </p:nvSpPr>
        <p:spPr>
          <a:xfrm>
            <a:off x="838200" y="744433"/>
            <a:ext cx="10515600" cy="1148352"/>
          </a:xfrm>
          <a:prstGeom prst="rect">
            <a:avLst/>
          </a:prstGeom>
        </p:spPr>
        <p:txBody>
          <a:bodyPr/>
          <a:lstStyle/>
          <a:p>
            <a:pPr/>
            <a:r>
              <a:t>Hvad er en krise?</a:t>
            </a:r>
          </a:p>
        </p:txBody>
      </p:sp>
      <p:sp>
        <p:nvSpPr>
          <p:cNvPr id="72" name="“en psykisk tilstand, der opstår, når en person udsættes for en belastning eller begivenhed, som overstiger vedkommendes hidtidige mestringsstrategier og psykiske ressourcer.”…"/>
          <p:cNvSpPr txBox="1"/>
          <p:nvPr>
            <p:ph type="body" sz="half" idx="1"/>
          </p:nvPr>
        </p:nvSpPr>
        <p:spPr>
          <a:xfrm>
            <a:off x="838200" y="1937231"/>
            <a:ext cx="5935618" cy="3793237"/>
          </a:xfrm>
          <a:prstGeom prst="rect">
            <a:avLst/>
          </a:prstGeom>
        </p:spPr>
        <p:txBody>
          <a:bodyPr/>
          <a:lstStyle/>
          <a:p>
            <a:pPr marL="0" indent="0" defTabSz="12700">
              <a:lnSpc>
                <a:spcPct val="135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i="1" sz="2700">
                <a:solidFill>
                  <a:srgbClr val="111111"/>
                </a:solidFill>
              </a:defRPr>
            </a:pPr>
            <a:r>
              <a:t>“en psykisk tilstand, der opstår, når en person udsættes for en belastning eller begivenhed, som overstiger vedkommendes hidtidige mestringsstrategier og psykiske ressourcer.” </a:t>
            </a:r>
          </a:p>
          <a:p>
            <a:pPr lvl="8" marL="0" indent="1828800" algn="r" defTabSz="12700">
              <a:lnSpc>
                <a:spcPct val="135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300">
                <a:solidFill>
                  <a:srgbClr val="111111"/>
                </a:solidFill>
              </a:defRPr>
            </a:pPr>
            <a:r>
              <a:t>(Cullberg 1976) </a:t>
            </a:r>
          </a:p>
        </p:txBody>
      </p:sp>
      <p:pic>
        <p:nvPicPr>
          <p:cNvPr id="73" name="krise.jpg" descr="krise.jpg"/>
          <p:cNvPicPr>
            <a:picLocks noChangeAspect="1"/>
          </p:cNvPicPr>
          <p:nvPr/>
        </p:nvPicPr>
        <p:blipFill>
          <a:blip r:embed="rId3">
            <a:extLst/>
          </a:blip>
          <a:srcRect l="0" t="0" r="0" b="12093"/>
          <a:stretch>
            <a:fillRect/>
          </a:stretch>
        </p:blipFill>
        <p:spPr>
          <a:xfrm>
            <a:off x="7226624" y="857882"/>
            <a:ext cx="4007000" cy="523205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7" name="udviklings vs traumatisk krise.pdf" descr="udviklings vs traumatisk krise.pdf"/>
          <p:cNvPicPr>
            <a:picLocks noChangeAspect="1"/>
          </p:cNvPicPr>
          <p:nvPr/>
        </p:nvPicPr>
        <p:blipFill>
          <a:blip r:embed="rId3">
            <a:extLst/>
          </a:blip>
          <a:srcRect l="5992" t="10903" r="5392" b="9895"/>
          <a:stretch>
            <a:fillRect/>
          </a:stretch>
        </p:blipFill>
        <p:spPr>
          <a:xfrm>
            <a:off x="1569067" y="747905"/>
            <a:ext cx="9115728" cy="5431378"/>
          </a:xfrm>
          <a:custGeom>
            <a:avLst/>
            <a:gdLst/>
            <a:ahLst/>
            <a:cxnLst>
              <a:cxn ang="0">
                <a:pos x="wd2" y="hd2"/>
              </a:cxn>
              <a:cxn ang="5400000">
                <a:pos x="wd2" y="hd2"/>
              </a:cxn>
              <a:cxn ang="10800000">
                <a:pos x="wd2" y="hd2"/>
              </a:cxn>
              <a:cxn ang="16200000">
                <a:pos x="wd2" y="hd2"/>
              </a:cxn>
            </a:cxnLst>
            <a:rect l="0" t="0" r="r" b="b"/>
            <a:pathLst>
              <a:path w="21521" h="21586" fill="norm" stroke="1" extrusionOk="0">
                <a:moveTo>
                  <a:pt x="6988" y="1"/>
                </a:moveTo>
                <a:cubicBezTo>
                  <a:pt x="5739" y="-10"/>
                  <a:pt x="5116" y="137"/>
                  <a:pt x="4849" y="487"/>
                </a:cubicBezTo>
                <a:cubicBezTo>
                  <a:pt x="4760" y="604"/>
                  <a:pt x="4559" y="737"/>
                  <a:pt x="4403" y="785"/>
                </a:cubicBezTo>
                <a:cubicBezTo>
                  <a:pt x="3851" y="951"/>
                  <a:pt x="3329" y="1625"/>
                  <a:pt x="3130" y="2424"/>
                </a:cubicBezTo>
                <a:cubicBezTo>
                  <a:pt x="3026" y="2845"/>
                  <a:pt x="3014" y="2856"/>
                  <a:pt x="2712" y="2798"/>
                </a:cubicBezTo>
                <a:cubicBezTo>
                  <a:pt x="2198" y="2701"/>
                  <a:pt x="1935" y="3088"/>
                  <a:pt x="1821" y="4110"/>
                </a:cubicBezTo>
                <a:cubicBezTo>
                  <a:pt x="1796" y="4339"/>
                  <a:pt x="1786" y="4472"/>
                  <a:pt x="1793" y="4558"/>
                </a:cubicBezTo>
                <a:cubicBezTo>
                  <a:pt x="1793" y="4558"/>
                  <a:pt x="1793" y="4560"/>
                  <a:pt x="1793" y="4560"/>
                </a:cubicBezTo>
                <a:cubicBezTo>
                  <a:pt x="1794" y="4561"/>
                  <a:pt x="1794" y="4560"/>
                  <a:pt x="1794" y="4561"/>
                </a:cubicBezTo>
                <a:cubicBezTo>
                  <a:pt x="1806" y="4604"/>
                  <a:pt x="1820" y="4645"/>
                  <a:pt x="1836" y="4681"/>
                </a:cubicBezTo>
                <a:cubicBezTo>
                  <a:pt x="1852" y="4696"/>
                  <a:pt x="1869" y="4707"/>
                  <a:pt x="1893" y="4717"/>
                </a:cubicBezTo>
                <a:cubicBezTo>
                  <a:pt x="1985" y="4758"/>
                  <a:pt x="2017" y="4860"/>
                  <a:pt x="1999" y="5056"/>
                </a:cubicBezTo>
                <a:cubicBezTo>
                  <a:pt x="1972" y="5334"/>
                  <a:pt x="1910" y="5361"/>
                  <a:pt x="1629" y="5216"/>
                </a:cubicBezTo>
                <a:cubicBezTo>
                  <a:pt x="1425" y="5111"/>
                  <a:pt x="1170" y="5492"/>
                  <a:pt x="1150" y="5933"/>
                </a:cubicBezTo>
                <a:cubicBezTo>
                  <a:pt x="1136" y="6228"/>
                  <a:pt x="1097" y="6302"/>
                  <a:pt x="924" y="6353"/>
                </a:cubicBezTo>
                <a:cubicBezTo>
                  <a:pt x="632" y="6438"/>
                  <a:pt x="534" y="6916"/>
                  <a:pt x="694" y="7482"/>
                </a:cubicBezTo>
                <a:cubicBezTo>
                  <a:pt x="811" y="7894"/>
                  <a:pt x="810" y="7899"/>
                  <a:pt x="626" y="8052"/>
                </a:cubicBezTo>
                <a:cubicBezTo>
                  <a:pt x="524" y="8136"/>
                  <a:pt x="341" y="8502"/>
                  <a:pt x="220" y="8862"/>
                </a:cubicBezTo>
                <a:cubicBezTo>
                  <a:pt x="16" y="9471"/>
                  <a:pt x="0" y="9605"/>
                  <a:pt x="0" y="10665"/>
                </a:cubicBezTo>
                <a:cubicBezTo>
                  <a:pt x="0" y="11765"/>
                  <a:pt x="12" y="11852"/>
                  <a:pt x="289" y="12788"/>
                </a:cubicBezTo>
                <a:lnTo>
                  <a:pt x="577" y="13766"/>
                </a:lnTo>
                <a:lnTo>
                  <a:pt x="413" y="13948"/>
                </a:lnTo>
                <a:cubicBezTo>
                  <a:pt x="287" y="14087"/>
                  <a:pt x="248" y="14239"/>
                  <a:pt x="248" y="14609"/>
                </a:cubicBezTo>
                <a:cubicBezTo>
                  <a:pt x="248" y="15216"/>
                  <a:pt x="431" y="15819"/>
                  <a:pt x="853" y="16609"/>
                </a:cubicBezTo>
                <a:cubicBezTo>
                  <a:pt x="1118" y="17106"/>
                  <a:pt x="1162" y="17245"/>
                  <a:pt x="1072" y="17303"/>
                </a:cubicBezTo>
                <a:cubicBezTo>
                  <a:pt x="789" y="17486"/>
                  <a:pt x="1063" y="18248"/>
                  <a:pt x="1623" y="18834"/>
                </a:cubicBezTo>
                <a:cubicBezTo>
                  <a:pt x="1771" y="18989"/>
                  <a:pt x="1805" y="19082"/>
                  <a:pt x="1747" y="19178"/>
                </a:cubicBezTo>
                <a:cubicBezTo>
                  <a:pt x="1510" y="19577"/>
                  <a:pt x="1786" y="19861"/>
                  <a:pt x="2821" y="20279"/>
                </a:cubicBezTo>
                <a:cubicBezTo>
                  <a:pt x="4625" y="21009"/>
                  <a:pt x="6643" y="21397"/>
                  <a:pt x="9302" y="21527"/>
                </a:cubicBezTo>
                <a:cubicBezTo>
                  <a:pt x="9694" y="21546"/>
                  <a:pt x="10077" y="21558"/>
                  <a:pt x="10445" y="21568"/>
                </a:cubicBezTo>
                <a:cubicBezTo>
                  <a:pt x="10470" y="21557"/>
                  <a:pt x="10495" y="21549"/>
                  <a:pt x="10524" y="21544"/>
                </a:cubicBezTo>
                <a:cubicBezTo>
                  <a:pt x="10565" y="21538"/>
                  <a:pt x="10609" y="21538"/>
                  <a:pt x="10652" y="21543"/>
                </a:cubicBezTo>
                <a:cubicBezTo>
                  <a:pt x="10654" y="21543"/>
                  <a:pt x="10655" y="21543"/>
                  <a:pt x="10656" y="21543"/>
                </a:cubicBezTo>
                <a:cubicBezTo>
                  <a:pt x="10658" y="21543"/>
                  <a:pt x="10659" y="21544"/>
                  <a:pt x="10661" y="21544"/>
                </a:cubicBezTo>
                <a:cubicBezTo>
                  <a:pt x="10703" y="21551"/>
                  <a:pt x="10745" y="21562"/>
                  <a:pt x="10781" y="21579"/>
                </a:cubicBezTo>
                <a:cubicBezTo>
                  <a:pt x="11226" y="21589"/>
                  <a:pt x="11587" y="21590"/>
                  <a:pt x="11753" y="21579"/>
                </a:cubicBezTo>
                <a:cubicBezTo>
                  <a:pt x="12085" y="21558"/>
                  <a:pt x="12819" y="21509"/>
                  <a:pt x="13385" y="21472"/>
                </a:cubicBezTo>
                <a:cubicBezTo>
                  <a:pt x="15447" y="21336"/>
                  <a:pt x="17728" y="20814"/>
                  <a:pt x="18891" y="20211"/>
                </a:cubicBezTo>
                <a:cubicBezTo>
                  <a:pt x="19729" y="19776"/>
                  <a:pt x="19923" y="19528"/>
                  <a:pt x="19667" y="19213"/>
                </a:cubicBezTo>
                <a:cubicBezTo>
                  <a:pt x="19574" y="19099"/>
                  <a:pt x="19623" y="19006"/>
                  <a:pt x="19979" y="18618"/>
                </a:cubicBezTo>
                <a:cubicBezTo>
                  <a:pt x="20211" y="18365"/>
                  <a:pt x="20439" y="18016"/>
                  <a:pt x="20486" y="17845"/>
                </a:cubicBezTo>
                <a:cubicBezTo>
                  <a:pt x="20560" y="17572"/>
                  <a:pt x="20552" y="17512"/>
                  <a:pt x="20424" y="17369"/>
                </a:cubicBezTo>
                <a:cubicBezTo>
                  <a:pt x="20281" y="17209"/>
                  <a:pt x="20286" y="17189"/>
                  <a:pt x="20628" y="16543"/>
                </a:cubicBezTo>
                <a:cubicBezTo>
                  <a:pt x="20821" y="16178"/>
                  <a:pt x="21029" y="15706"/>
                  <a:pt x="21089" y="15492"/>
                </a:cubicBezTo>
                <a:cubicBezTo>
                  <a:pt x="21242" y="14950"/>
                  <a:pt x="21229" y="14253"/>
                  <a:pt x="21060" y="13951"/>
                </a:cubicBezTo>
                <a:cubicBezTo>
                  <a:pt x="20924" y="13706"/>
                  <a:pt x="20925" y="13697"/>
                  <a:pt x="21163" y="12872"/>
                </a:cubicBezTo>
                <a:cubicBezTo>
                  <a:pt x="21508" y="11679"/>
                  <a:pt x="21600" y="10679"/>
                  <a:pt x="21456" y="9730"/>
                </a:cubicBezTo>
                <a:cubicBezTo>
                  <a:pt x="21320" y="8838"/>
                  <a:pt x="21034" y="8027"/>
                  <a:pt x="20854" y="8027"/>
                </a:cubicBezTo>
                <a:cubicBezTo>
                  <a:pt x="20659" y="8027"/>
                  <a:pt x="20623" y="7901"/>
                  <a:pt x="20738" y="7624"/>
                </a:cubicBezTo>
                <a:cubicBezTo>
                  <a:pt x="20795" y="7487"/>
                  <a:pt x="20842" y="7197"/>
                  <a:pt x="20842" y="6978"/>
                </a:cubicBezTo>
                <a:cubicBezTo>
                  <a:pt x="20842" y="6637"/>
                  <a:pt x="20807" y="6555"/>
                  <a:pt x="20594" y="6405"/>
                </a:cubicBezTo>
                <a:cubicBezTo>
                  <a:pt x="20387" y="6259"/>
                  <a:pt x="20346" y="6169"/>
                  <a:pt x="20346" y="5867"/>
                </a:cubicBezTo>
                <a:cubicBezTo>
                  <a:pt x="20346" y="5497"/>
                  <a:pt x="20171" y="4799"/>
                  <a:pt x="20078" y="4798"/>
                </a:cubicBezTo>
                <a:cubicBezTo>
                  <a:pt x="20063" y="4798"/>
                  <a:pt x="20011" y="4759"/>
                  <a:pt x="19950" y="4705"/>
                </a:cubicBezTo>
                <a:cubicBezTo>
                  <a:pt x="19949" y="4705"/>
                  <a:pt x="19949" y="4706"/>
                  <a:pt x="19948" y="4705"/>
                </a:cubicBezTo>
                <a:cubicBezTo>
                  <a:pt x="19934" y="4700"/>
                  <a:pt x="19914" y="4678"/>
                  <a:pt x="19886" y="4645"/>
                </a:cubicBezTo>
                <a:cubicBezTo>
                  <a:pt x="19886" y="4645"/>
                  <a:pt x="19886" y="4646"/>
                  <a:pt x="19885" y="4645"/>
                </a:cubicBezTo>
                <a:cubicBezTo>
                  <a:pt x="19885" y="4645"/>
                  <a:pt x="19885" y="4643"/>
                  <a:pt x="19884" y="4643"/>
                </a:cubicBezTo>
                <a:cubicBezTo>
                  <a:pt x="19851" y="4612"/>
                  <a:pt x="19820" y="4586"/>
                  <a:pt x="19785" y="4550"/>
                </a:cubicBezTo>
                <a:cubicBezTo>
                  <a:pt x="19606" y="4366"/>
                  <a:pt x="19566" y="4269"/>
                  <a:pt x="19626" y="4168"/>
                </a:cubicBezTo>
                <a:cubicBezTo>
                  <a:pt x="19762" y="3938"/>
                  <a:pt x="19716" y="3551"/>
                  <a:pt x="19511" y="3228"/>
                </a:cubicBezTo>
                <a:cubicBezTo>
                  <a:pt x="19404" y="3058"/>
                  <a:pt x="19258" y="2775"/>
                  <a:pt x="19185" y="2596"/>
                </a:cubicBezTo>
                <a:cubicBezTo>
                  <a:pt x="19079" y="2333"/>
                  <a:pt x="19007" y="2278"/>
                  <a:pt x="18808" y="2307"/>
                </a:cubicBezTo>
                <a:cubicBezTo>
                  <a:pt x="18673" y="2326"/>
                  <a:pt x="18542" y="2288"/>
                  <a:pt x="18515" y="2219"/>
                </a:cubicBezTo>
                <a:cubicBezTo>
                  <a:pt x="18419" y="1980"/>
                  <a:pt x="18111" y="1690"/>
                  <a:pt x="17954" y="1690"/>
                </a:cubicBezTo>
                <a:cubicBezTo>
                  <a:pt x="17859" y="1690"/>
                  <a:pt x="17656" y="1454"/>
                  <a:pt x="17446" y="1102"/>
                </a:cubicBezTo>
                <a:cubicBezTo>
                  <a:pt x="17230" y="738"/>
                  <a:pt x="17006" y="483"/>
                  <a:pt x="16732" y="312"/>
                </a:cubicBezTo>
                <a:cubicBezTo>
                  <a:pt x="16731" y="312"/>
                  <a:pt x="16730" y="310"/>
                  <a:pt x="16729" y="310"/>
                </a:cubicBezTo>
                <a:cubicBezTo>
                  <a:pt x="16722" y="307"/>
                  <a:pt x="16716" y="306"/>
                  <a:pt x="16711" y="301"/>
                </a:cubicBezTo>
                <a:cubicBezTo>
                  <a:pt x="16362" y="92"/>
                  <a:pt x="15934" y="17"/>
                  <a:pt x="15343" y="39"/>
                </a:cubicBezTo>
                <a:cubicBezTo>
                  <a:pt x="13964" y="91"/>
                  <a:pt x="9142" y="75"/>
                  <a:pt x="7563" y="15"/>
                </a:cubicBezTo>
                <a:cubicBezTo>
                  <a:pt x="7358" y="7"/>
                  <a:pt x="7166" y="2"/>
                  <a:pt x="6988" y="1"/>
                </a:cubicBez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 name="Krisens 4 faser"/>
          <p:cNvSpPr txBox="1"/>
          <p:nvPr>
            <p:ph type="title"/>
          </p:nvPr>
        </p:nvSpPr>
        <p:spPr>
          <a:xfrm>
            <a:off x="610061" y="351727"/>
            <a:ext cx="4755454" cy="1148350"/>
          </a:xfrm>
          <a:prstGeom prst="rect">
            <a:avLst/>
          </a:prstGeom>
        </p:spPr>
        <p:txBody>
          <a:bodyPr/>
          <a:lstStyle>
            <a:lvl1pPr>
              <a:defRPr sz="3800"/>
            </a:lvl1pPr>
          </a:lstStyle>
          <a:p>
            <a:pPr/>
            <a:r>
              <a:t>Krisens 4 faser</a:t>
            </a:r>
          </a:p>
        </p:txBody>
      </p:sp>
      <p:sp>
        <p:nvSpPr>
          <p:cNvPr id="82" name="NYORIENTERING…"/>
          <p:cNvSpPr txBox="1"/>
          <p:nvPr/>
        </p:nvSpPr>
        <p:spPr>
          <a:xfrm>
            <a:off x="8669046" y="5175414"/>
            <a:ext cx="2009288" cy="9296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r>
              <a:t>NYORIENTERING</a:t>
            </a:r>
          </a:p>
          <a:p>
            <a:pPr/>
            <a:r>
              <a:t>- Ny mening</a:t>
            </a:r>
          </a:p>
          <a:p>
            <a:pPr/>
            <a:r>
              <a:t>- Forbindelse igen</a:t>
            </a:r>
          </a:p>
        </p:txBody>
      </p:sp>
      <p:pic>
        <p:nvPicPr>
          <p:cNvPr id="83" name="cullbergs 4 krise faser.jpg" descr="cullbergs 4 krise faser.jpg"/>
          <p:cNvPicPr>
            <a:picLocks noChangeAspect="1"/>
          </p:cNvPicPr>
          <p:nvPr/>
        </p:nvPicPr>
        <p:blipFill>
          <a:blip r:embed="rId3">
            <a:extLst/>
          </a:blip>
          <a:srcRect l="7538" t="25322" r="6309" b="26835"/>
          <a:stretch>
            <a:fillRect/>
          </a:stretch>
        </p:blipFill>
        <p:spPr>
          <a:xfrm>
            <a:off x="1703459" y="1802943"/>
            <a:ext cx="8785086" cy="3252144"/>
          </a:xfrm>
          <a:custGeom>
            <a:avLst/>
            <a:gdLst/>
            <a:ahLst/>
            <a:cxnLst>
              <a:cxn ang="0">
                <a:pos x="wd2" y="hd2"/>
              </a:cxn>
              <a:cxn ang="5400000">
                <a:pos x="wd2" y="hd2"/>
              </a:cxn>
              <a:cxn ang="10800000">
                <a:pos x="wd2" y="hd2"/>
              </a:cxn>
              <a:cxn ang="16200000">
                <a:pos x="wd2" y="hd2"/>
              </a:cxn>
            </a:cxnLst>
            <a:rect l="0" t="0" r="r" b="b"/>
            <a:pathLst>
              <a:path w="21584" h="21586" fill="norm" stroke="1" extrusionOk="0">
                <a:moveTo>
                  <a:pt x="18846" y="0"/>
                </a:moveTo>
                <a:cubicBezTo>
                  <a:pt x="18783" y="4"/>
                  <a:pt x="18717" y="47"/>
                  <a:pt x="18649" y="113"/>
                </a:cubicBezTo>
                <a:cubicBezTo>
                  <a:pt x="18531" y="259"/>
                  <a:pt x="18407" y="521"/>
                  <a:pt x="18267" y="898"/>
                </a:cubicBezTo>
                <a:cubicBezTo>
                  <a:pt x="18172" y="1155"/>
                  <a:pt x="18106" y="1340"/>
                  <a:pt x="18059" y="1502"/>
                </a:cubicBezTo>
                <a:cubicBezTo>
                  <a:pt x="17988" y="1902"/>
                  <a:pt x="17959" y="2354"/>
                  <a:pt x="17974" y="2853"/>
                </a:cubicBezTo>
                <a:cubicBezTo>
                  <a:pt x="17979" y="2991"/>
                  <a:pt x="17986" y="3122"/>
                  <a:pt x="17995" y="3245"/>
                </a:cubicBezTo>
                <a:cubicBezTo>
                  <a:pt x="18004" y="3378"/>
                  <a:pt x="18016" y="3502"/>
                  <a:pt x="18029" y="3609"/>
                </a:cubicBezTo>
                <a:cubicBezTo>
                  <a:pt x="18039" y="3689"/>
                  <a:pt x="18050" y="3748"/>
                  <a:pt x="18061" y="3809"/>
                </a:cubicBezTo>
                <a:cubicBezTo>
                  <a:pt x="18065" y="3830"/>
                  <a:pt x="18069" y="3861"/>
                  <a:pt x="18073" y="3880"/>
                </a:cubicBezTo>
                <a:cubicBezTo>
                  <a:pt x="18075" y="3890"/>
                  <a:pt x="18077" y="3898"/>
                  <a:pt x="18080" y="3907"/>
                </a:cubicBezTo>
                <a:cubicBezTo>
                  <a:pt x="18092" y="3960"/>
                  <a:pt x="18106" y="4000"/>
                  <a:pt x="18120" y="4020"/>
                </a:cubicBezTo>
                <a:cubicBezTo>
                  <a:pt x="18141" y="4053"/>
                  <a:pt x="18159" y="4088"/>
                  <a:pt x="18174" y="4125"/>
                </a:cubicBezTo>
                <a:cubicBezTo>
                  <a:pt x="18186" y="4155"/>
                  <a:pt x="18195" y="4187"/>
                  <a:pt x="18202" y="4220"/>
                </a:cubicBezTo>
                <a:cubicBezTo>
                  <a:pt x="18204" y="4227"/>
                  <a:pt x="18208" y="4237"/>
                  <a:pt x="18209" y="4244"/>
                </a:cubicBezTo>
                <a:cubicBezTo>
                  <a:pt x="18214" y="4269"/>
                  <a:pt x="18216" y="4294"/>
                  <a:pt x="18219" y="4320"/>
                </a:cubicBezTo>
                <a:cubicBezTo>
                  <a:pt x="18221" y="4339"/>
                  <a:pt x="18224" y="4361"/>
                  <a:pt x="18225" y="4381"/>
                </a:cubicBezTo>
                <a:cubicBezTo>
                  <a:pt x="18225" y="4396"/>
                  <a:pt x="18223" y="4411"/>
                  <a:pt x="18223" y="4426"/>
                </a:cubicBezTo>
                <a:cubicBezTo>
                  <a:pt x="18223" y="4460"/>
                  <a:pt x="18222" y="4495"/>
                  <a:pt x="18218" y="4531"/>
                </a:cubicBezTo>
                <a:cubicBezTo>
                  <a:pt x="18218" y="4533"/>
                  <a:pt x="18217" y="4537"/>
                  <a:pt x="18217" y="4539"/>
                </a:cubicBezTo>
                <a:cubicBezTo>
                  <a:pt x="18196" y="4722"/>
                  <a:pt x="18130" y="4919"/>
                  <a:pt x="18019" y="5113"/>
                </a:cubicBezTo>
                <a:cubicBezTo>
                  <a:pt x="17901" y="5319"/>
                  <a:pt x="17790" y="5577"/>
                  <a:pt x="17695" y="5830"/>
                </a:cubicBezTo>
                <a:cubicBezTo>
                  <a:pt x="17581" y="6167"/>
                  <a:pt x="17500" y="6524"/>
                  <a:pt x="17495" y="6767"/>
                </a:cubicBezTo>
                <a:cubicBezTo>
                  <a:pt x="17486" y="7130"/>
                  <a:pt x="17463" y="7518"/>
                  <a:pt x="17434" y="7887"/>
                </a:cubicBezTo>
                <a:cubicBezTo>
                  <a:pt x="17426" y="7990"/>
                  <a:pt x="17420" y="8086"/>
                  <a:pt x="17411" y="8187"/>
                </a:cubicBezTo>
                <a:cubicBezTo>
                  <a:pt x="17407" y="8224"/>
                  <a:pt x="17404" y="8259"/>
                  <a:pt x="17401" y="8295"/>
                </a:cubicBezTo>
                <a:cubicBezTo>
                  <a:pt x="17382" y="8490"/>
                  <a:pt x="17362" y="8666"/>
                  <a:pt x="17341" y="8812"/>
                </a:cubicBezTo>
                <a:cubicBezTo>
                  <a:pt x="17336" y="8843"/>
                  <a:pt x="17332" y="8866"/>
                  <a:pt x="17328" y="8893"/>
                </a:cubicBezTo>
                <a:cubicBezTo>
                  <a:pt x="17320" y="8940"/>
                  <a:pt x="17312" y="8988"/>
                  <a:pt x="17304" y="9025"/>
                </a:cubicBezTo>
                <a:cubicBezTo>
                  <a:pt x="17298" y="9057"/>
                  <a:pt x="17291" y="9073"/>
                  <a:pt x="17285" y="9096"/>
                </a:cubicBezTo>
                <a:cubicBezTo>
                  <a:pt x="17280" y="9111"/>
                  <a:pt x="17276" y="9140"/>
                  <a:pt x="17271" y="9149"/>
                </a:cubicBezTo>
                <a:cubicBezTo>
                  <a:pt x="17214" y="9277"/>
                  <a:pt x="17179" y="9667"/>
                  <a:pt x="17171" y="10052"/>
                </a:cubicBezTo>
                <a:cubicBezTo>
                  <a:pt x="17169" y="10417"/>
                  <a:pt x="17195" y="10794"/>
                  <a:pt x="17252" y="10987"/>
                </a:cubicBezTo>
                <a:cubicBezTo>
                  <a:pt x="17253" y="10990"/>
                  <a:pt x="17253" y="10992"/>
                  <a:pt x="17254" y="10995"/>
                </a:cubicBezTo>
                <a:cubicBezTo>
                  <a:pt x="17256" y="11005"/>
                  <a:pt x="17258" y="11011"/>
                  <a:pt x="17260" y="11022"/>
                </a:cubicBezTo>
                <a:cubicBezTo>
                  <a:pt x="17303" y="11192"/>
                  <a:pt x="17299" y="11340"/>
                  <a:pt x="17241" y="11496"/>
                </a:cubicBezTo>
                <a:cubicBezTo>
                  <a:pt x="17208" y="11584"/>
                  <a:pt x="17182" y="11860"/>
                  <a:pt x="17166" y="12189"/>
                </a:cubicBezTo>
                <a:cubicBezTo>
                  <a:pt x="17164" y="12243"/>
                  <a:pt x="17161" y="12293"/>
                  <a:pt x="17159" y="12347"/>
                </a:cubicBezTo>
                <a:cubicBezTo>
                  <a:pt x="17157" y="12403"/>
                  <a:pt x="17156" y="12461"/>
                  <a:pt x="17155" y="12518"/>
                </a:cubicBezTo>
                <a:cubicBezTo>
                  <a:pt x="17154" y="12599"/>
                  <a:pt x="17152" y="12680"/>
                  <a:pt x="17152" y="12758"/>
                </a:cubicBezTo>
                <a:lnTo>
                  <a:pt x="17152" y="13685"/>
                </a:lnTo>
                <a:lnTo>
                  <a:pt x="17471" y="13695"/>
                </a:lnTo>
                <a:cubicBezTo>
                  <a:pt x="17603" y="13700"/>
                  <a:pt x="17737" y="13760"/>
                  <a:pt x="17814" y="13840"/>
                </a:cubicBezTo>
                <a:cubicBezTo>
                  <a:pt x="17840" y="13867"/>
                  <a:pt x="17860" y="13897"/>
                  <a:pt x="17871" y="13927"/>
                </a:cubicBezTo>
                <a:cubicBezTo>
                  <a:pt x="17877" y="13943"/>
                  <a:pt x="17883" y="13978"/>
                  <a:pt x="17889" y="14030"/>
                </a:cubicBezTo>
                <a:cubicBezTo>
                  <a:pt x="17890" y="14045"/>
                  <a:pt x="17892" y="14073"/>
                  <a:pt x="17893" y="14091"/>
                </a:cubicBezTo>
                <a:cubicBezTo>
                  <a:pt x="17897" y="14135"/>
                  <a:pt x="17901" y="14177"/>
                  <a:pt x="17905" y="14238"/>
                </a:cubicBezTo>
                <a:cubicBezTo>
                  <a:pt x="17916" y="14408"/>
                  <a:pt x="17927" y="14644"/>
                  <a:pt x="17936" y="14926"/>
                </a:cubicBezTo>
                <a:cubicBezTo>
                  <a:pt x="17936" y="14931"/>
                  <a:pt x="17937" y="14931"/>
                  <a:pt x="17937" y="14936"/>
                </a:cubicBezTo>
                <a:cubicBezTo>
                  <a:pt x="17940" y="15010"/>
                  <a:pt x="17941" y="15112"/>
                  <a:pt x="17943" y="15192"/>
                </a:cubicBezTo>
                <a:cubicBezTo>
                  <a:pt x="17958" y="15726"/>
                  <a:pt x="17971" y="16370"/>
                  <a:pt x="17977" y="17107"/>
                </a:cubicBezTo>
                <a:cubicBezTo>
                  <a:pt x="17977" y="17123"/>
                  <a:pt x="17978" y="17137"/>
                  <a:pt x="17978" y="17154"/>
                </a:cubicBezTo>
                <a:cubicBezTo>
                  <a:pt x="17980" y="17419"/>
                  <a:pt x="17981" y="17564"/>
                  <a:pt x="17982" y="17784"/>
                </a:cubicBezTo>
                <a:cubicBezTo>
                  <a:pt x="17985" y="18142"/>
                  <a:pt x="17988" y="18547"/>
                  <a:pt x="17988" y="18801"/>
                </a:cubicBezTo>
                <a:cubicBezTo>
                  <a:pt x="17989" y="20078"/>
                  <a:pt x="17958" y="20224"/>
                  <a:pt x="17848" y="20384"/>
                </a:cubicBezTo>
                <a:cubicBezTo>
                  <a:pt x="17844" y="20389"/>
                  <a:pt x="17840" y="20396"/>
                  <a:pt x="17837" y="20402"/>
                </a:cubicBezTo>
                <a:cubicBezTo>
                  <a:pt x="17836" y="20404"/>
                  <a:pt x="17836" y="20408"/>
                  <a:pt x="17835" y="20410"/>
                </a:cubicBezTo>
                <a:cubicBezTo>
                  <a:pt x="17727" y="20630"/>
                  <a:pt x="17685" y="20872"/>
                  <a:pt x="17717" y="21098"/>
                </a:cubicBezTo>
                <a:cubicBezTo>
                  <a:pt x="17747" y="21307"/>
                  <a:pt x="17808" y="21393"/>
                  <a:pt x="17985" y="21401"/>
                </a:cubicBezTo>
                <a:cubicBezTo>
                  <a:pt x="18040" y="21399"/>
                  <a:pt x="18093" y="21395"/>
                  <a:pt x="18172" y="21385"/>
                </a:cubicBezTo>
                <a:cubicBezTo>
                  <a:pt x="18406" y="21355"/>
                  <a:pt x="18527" y="21333"/>
                  <a:pt x="18594" y="21245"/>
                </a:cubicBezTo>
                <a:cubicBezTo>
                  <a:pt x="18609" y="21226"/>
                  <a:pt x="18620" y="21203"/>
                  <a:pt x="18631" y="21177"/>
                </a:cubicBezTo>
                <a:cubicBezTo>
                  <a:pt x="18632" y="21173"/>
                  <a:pt x="18634" y="21170"/>
                  <a:pt x="18635" y="21166"/>
                </a:cubicBezTo>
                <a:cubicBezTo>
                  <a:pt x="18636" y="21165"/>
                  <a:pt x="18636" y="21165"/>
                  <a:pt x="18636" y="21164"/>
                </a:cubicBezTo>
                <a:cubicBezTo>
                  <a:pt x="18647" y="21133"/>
                  <a:pt x="18655" y="21095"/>
                  <a:pt x="18662" y="21053"/>
                </a:cubicBezTo>
                <a:cubicBezTo>
                  <a:pt x="18662" y="21052"/>
                  <a:pt x="18663" y="21051"/>
                  <a:pt x="18663" y="21050"/>
                </a:cubicBezTo>
                <a:cubicBezTo>
                  <a:pt x="18670" y="21007"/>
                  <a:pt x="18674" y="20958"/>
                  <a:pt x="18679" y="20900"/>
                </a:cubicBezTo>
                <a:cubicBezTo>
                  <a:pt x="18679" y="20900"/>
                  <a:pt x="18679" y="20898"/>
                  <a:pt x="18679" y="20897"/>
                </a:cubicBezTo>
                <a:cubicBezTo>
                  <a:pt x="18684" y="20839"/>
                  <a:pt x="18689" y="20772"/>
                  <a:pt x="18694" y="20697"/>
                </a:cubicBezTo>
                <a:cubicBezTo>
                  <a:pt x="18713" y="20391"/>
                  <a:pt x="18743" y="20211"/>
                  <a:pt x="18777" y="20152"/>
                </a:cubicBezTo>
                <a:cubicBezTo>
                  <a:pt x="18810" y="20093"/>
                  <a:pt x="18848" y="20155"/>
                  <a:pt x="18883" y="20336"/>
                </a:cubicBezTo>
                <a:cubicBezTo>
                  <a:pt x="18907" y="20457"/>
                  <a:pt x="18929" y="20631"/>
                  <a:pt x="18948" y="20855"/>
                </a:cubicBezTo>
                <a:lnTo>
                  <a:pt x="19012" y="21569"/>
                </a:lnTo>
                <a:lnTo>
                  <a:pt x="19489" y="21498"/>
                </a:lnTo>
                <a:cubicBezTo>
                  <a:pt x="19751" y="21458"/>
                  <a:pt x="20080" y="21411"/>
                  <a:pt x="20220" y="21393"/>
                </a:cubicBezTo>
                <a:cubicBezTo>
                  <a:pt x="20325" y="21379"/>
                  <a:pt x="20424" y="21323"/>
                  <a:pt x="20477" y="21256"/>
                </a:cubicBezTo>
                <a:cubicBezTo>
                  <a:pt x="20495" y="21233"/>
                  <a:pt x="20508" y="21209"/>
                  <a:pt x="20513" y="21185"/>
                </a:cubicBezTo>
                <a:cubicBezTo>
                  <a:pt x="20530" y="21112"/>
                  <a:pt x="20569" y="21060"/>
                  <a:pt x="20621" y="21034"/>
                </a:cubicBezTo>
                <a:cubicBezTo>
                  <a:pt x="20673" y="21008"/>
                  <a:pt x="20738" y="21007"/>
                  <a:pt x="20808" y="21024"/>
                </a:cubicBezTo>
                <a:cubicBezTo>
                  <a:pt x="20871" y="21039"/>
                  <a:pt x="20937" y="21071"/>
                  <a:pt x="21000" y="21119"/>
                </a:cubicBezTo>
                <a:cubicBezTo>
                  <a:pt x="21007" y="21124"/>
                  <a:pt x="21014" y="21130"/>
                  <a:pt x="21020" y="21135"/>
                </a:cubicBezTo>
                <a:cubicBezTo>
                  <a:pt x="21021" y="21136"/>
                  <a:pt x="21021" y="21135"/>
                  <a:pt x="21021" y="21135"/>
                </a:cubicBezTo>
                <a:cubicBezTo>
                  <a:pt x="21056" y="21163"/>
                  <a:pt x="21089" y="21195"/>
                  <a:pt x="21120" y="21232"/>
                </a:cubicBezTo>
                <a:cubicBezTo>
                  <a:pt x="21151" y="21269"/>
                  <a:pt x="21181" y="21310"/>
                  <a:pt x="21207" y="21356"/>
                </a:cubicBezTo>
                <a:cubicBezTo>
                  <a:pt x="21290" y="21503"/>
                  <a:pt x="21342" y="21578"/>
                  <a:pt x="21385" y="21585"/>
                </a:cubicBezTo>
                <a:cubicBezTo>
                  <a:pt x="21428" y="21592"/>
                  <a:pt x="21463" y="21531"/>
                  <a:pt x="21509" y="21406"/>
                </a:cubicBezTo>
                <a:cubicBezTo>
                  <a:pt x="21556" y="21280"/>
                  <a:pt x="21580" y="21159"/>
                  <a:pt x="21583" y="21050"/>
                </a:cubicBezTo>
                <a:cubicBezTo>
                  <a:pt x="21588" y="20886"/>
                  <a:pt x="21546" y="20746"/>
                  <a:pt x="21465" y="20647"/>
                </a:cubicBezTo>
                <a:cubicBezTo>
                  <a:pt x="21411" y="20581"/>
                  <a:pt x="21340" y="20535"/>
                  <a:pt x="21254" y="20510"/>
                </a:cubicBezTo>
                <a:cubicBezTo>
                  <a:pt x="21210" y="20498"/>
                  <a:pt x="21163" y="20489"/>
                  <a:pt x="21112" y="20489"/>
                </a:cubicBezTo>
                <a:cubicBezTo>
                  <a:pt x="21003" y="20489"/>
                  <a:pt x="20909" y="20466"/>
                  <a:pt x="20840" y="20421"/>
                </a:cubicBezTo>
                <a:cubicBezTo>
                  <a:pt x="20788" y="20388"/>
                  <a:pt x="20751" y="20342"/>
                  <a:pt x="20731" y="20289"/>
                </a:cubicBezTo>
                <a:cubicBezTo>
                  <a:pt x="20724" y="20271"/>
                  <a:pt x="20720" y="20254"/>
                  <a:pt x="20717" y="20234"/>
                </a:cubicBezTo>
                <a:cubicBezTo>
                  <a:pt x="20715" y="20217"/>
                  <a:pt x="20717" y="20190"/>
                  <a:pt x="20720" y="20157"/>
                </a:cubicBezTo>
                <a:cubicBezTo>
                  <a:pt x="20728" y="20086"/>
                  <a:pt x="20755" y="19971"/>
                  <a:pt x="20786" y="19846"/>
                </a:cubicBezTo>
                <a:cubicBezTo>
                  <a:pt x="20798" y="19801"/>
                  <a:pt x="20804" y="19767"/>
                  <a:pt x="20818" y="19717"/>
                </a:cubicBezTo>
                <a:cubicBezTo>
                  <a:pt x="20818" y="19717"/>
                  <a:pt x="20818" y="19715"/>
                  <a:pt x="20818" y="19715"/>
                </a:cubicBezTo>
                <a:cubicBezTo>
                  <a:pt x="20853" y="19587"/>
                  <a:pt x="20895" y="19446"/>
                  <a:pt x="20943" y="19296"/>
                </a:cubicBezTo>
                <a:cubicBezTo>
                  <a:pt x="20992" y="19146"/>
                  <a:pt x="21046" y="18990"/>
                  <a:pt x="21103" y="18832"/>
                </a:cubicBezTo>
                <a:cubicBezTo>
                  <a:pt x="21359" y="18132"/>
                  <a:pt x="21463" y="17813"/>
                  <a:pt x="21491" y="17383"/>
                </a:cubicBezTo>
                <a:cubicBezTo>
                  <a:pt x="21503" y="17211"/>
                  <a:pt x="21502" y="17021"/>
                  <a:pt x="21493" y="16783"/>
                </a:cubicBezTo>
                <a:cubicBezTo>
                  <a:pt x="21489" y="16663"/>
                  <a:pt x="21484" y="16533"/>
                  <a:pt x="21477" y="16385"/>
                </a:cubicBezTo>
                <a:cubicBezTo>
                  <a:pt x="21474" y="16321"/>
                  <a:pt x="21395" y="16264"/>
                  <a:pt x="21287" y="16240"/>
                </a:cubicBezTo>
                <a:cubicBezTo>
                  <a:pt x="21287" y="16240"/>
                  <a:pt x="21286" y="16240"/>
                  <a:pt x="21286" y="16240"/>
                </a:cubicBezTo>
                <a:cubicBezTo>
                  <a:pt x="21250" y="16232"/>
                  <a:pt x="21210" y="16230"/>
                  <a:pt x="21169" y="16230"/>
                </a:cubicBezTo>
                <a:cubicBezTo>
                  <a:pt x="20934" y="16230"/>
                  <a:pt x="20861" y="16316"/>
                  <a:pt x="20829" y="16643"/>
                </a:cubicBezTo>
                <a:cubicBezTo>
                  <a:pt x="20815" y="16792"/>
                  <a:pt x="20795" y="16888"/>
                  <a:pt x="20767" y="16933"/>
                </a:cubicBezTo>
                <a:cubicBezTo>
                  <a:pt x="20739" y="16977"/>
                  <a:pt x="20702" y="16970"/>
                  <a:pt x="20653" y="16920"/>
                </a:cubicBezTo>
                <a:cubicBezTo>
                  <a:pt x="20604" y="16869"/>
                  <a:pt x="20573" y="16855"/>
                  <a:pt x="20558" y="16880"/>
                </a:cubicBezTo>
                <a:cubicBezTo>
                  <a:pt x="20543" y="16905"/>
                  <a:pt x="20543" y="16968"/>
                  <a:pt x="20558" y="17075"/>
                </a:cubicBezTo>
                <a:cubicBezTo>
                  <a:pt x="20570" y="17156"/>
                  <a:pt x="20573" y="17287"/>
                  <a:pt x="20568" y="17431"/>
                </a:cubicBezTo>
                <a:cubicBezTo>
                  <a:pt x="20563" y="17574"/>
                  <a:pt x="20551" y="17731"/>
                  <a:pt x="20532" y="17868"/>
                </a:cubicBezTo>
                <a:cubicBezTo>
                  <a:pt x="20517" y="17980"/>
                  <a:pt x="20503" y="18066"/>
                  <a:pt x="20491" y="18126"/>
                </a:cubicBezTo>
                <a:cubicBezTo>
                  <a:pt x="20485" y="18156"/>
                  <a:pt x="20479" y="18179"/>
                  <a:pt x="20472" y="18197"/>
                </a:cubicBezTo>
                <a:cubicBezTo>
                  <a:pt x="20466" y="18216"/>
                  <a:pt x="20460" y="18228"/>
                  <a:pt x="20453" y="18234"/>
                </a:cubicBezTo>
                <a:cubicBezTo>
                  <a:pt x="20425" y="18260"/>
                  <a:pt x="20390" y="18194"/>
                  <a:pt x="20330" y="18055"/>
                </a:cubicBezTo>
                <a:cubicBezTo>
                  <a:pt x="20129" y="17590"/>
                  <a:pt x="19970" y="17370"/>
                  <a:pt x="20033" y="17642"/>
                </a:cubicBezTo>
                <a:cubicBezTo>
                  <a:pt x="20047" y="17705"/>
                  <a:pt x="20043" y="17787"/>
                  <a:pt x="20025" y="17868"/>
                </a:cubicBezTo>
                <a:cubicBezTo>
                  <a:pt x="20007" y="17949"/>
                  <a:pt x="19975" y="18029"/>
                  <a:pt x="19933" y="18089"/>
                </a:cubicBezTo>
                <a:cubicBezTo>
                  <a:pt x="19915" y="18116"/>
                  <a:pt x="19897" y="18136"/>
                  <a:pt x="19880" y="18153"/>
                </a:cubicBezTo>
                <a:cubicBezTo>
                  <a:pt x="19864" y="18169"/>
                  <a:pt x="19849" y="18179"/>
                  <a:pt x="19835" y="18187"/>
                </a:cubicBezTo>
                <a:cubicBezTo>
                  <a:pt x="19834" y="18187"/>
                  <a:pt x="19833" y="18186"/>
                  <a:pt x="19832" y="18187"/>
                </a:cubicBezTo>
                <a:cubicBezTo>
                  <a:pt x="19853" y="18201"/>
                  <a:pt x="19872" y="18237"/>
                  <a:pt x="19885" y="18290"/>
                </a:cubicBezTo>
                <a:cubicBezTo>
                  <a:pt x="19909" y="18399"/>
                  <a:pt x="19896" y="18541"/>
                  <a:pt x="19856" y="18608"/>
                </a:cubicBezTo>
                <a:cubicBezTo>
                  <a:pt x="19816" y="18675"/>
                  <a:pt x="19763" y="18644"/>
                  <a:pt x="19738" y="18535"/>
                </a:cubicBezTo>
                <a:cubicBezTo>
                  <a:pt x="19713" y="18427"/>
                  <a:pt x="19726" y="18280"/>
                  <a:pt x="19767" y="18213"/>
                </a:cubicBezTo>
                <a:cubicBezTo>
                  <a:pt x="19772" y="18203"/>
                  <a:pt x="19779" y="18203"/>
                  <a:pt x="19785" y="18197"/>
                </a:cubicBezTo>
                <a:cubicBezTo>
                  <a:pt x="19785" y="18197"/>
                  <a:pt x="19784" y="18195"/>
                  <a:pt x="19784" y="18195"/>
                </a:cubicBezTo>
                <a:cubicBezTo>
                  <a:pt x="19779" y="18193"/>
                  <a:pt x="19773" y="18191"/>
                  <a:pt x="19768" y="18187"/>
                </a:cubicBezTo>
                <a:cubicBezTo>
                  <a:pt x="19760" y="18180"/>
                  <a:pt x="19753" y="18171"/>
                  <a:pt x="19749" y="18153"/>
                </a:cubicBezTo>
                <a:cubicBezTo>
                  <a:pt x="19731" y="18067"/>
                  <a:pt x="19720" y="17060"/>
                  <a:pt x="19725" y="15916"/>
                </a:cubicBezTo>
                <a:lnTo>
                  <a:pt x="19734" y="13838"/>
                </a:lnTo>
                <a:lnTo>
                  <a:pt x="19979" y="13774"/>
                </a:lnTo>
                <a:cubicBezTo>
                  <a:pt x="20062" y="13753"/>
                  <a:pt x="20133" y="13690"/>
                  <a:pt x="20195" y="13590"/>
                </a:cubicBezTo>
                <a:cubicBezTo>
                  <a:pt x="20226" y="13540"/>
                  <a:pt x="20256" y="13480"/>
                  <a:pt x="20281" y="13411"/>
                </a:cubicBezTo>
                <a:cubicBezTo>
                  <a:pt x="20333" y="13273"/>
                  <a:pt x="20373" y="13099"/>
                  <a:pt x="20402" y="12887"/>
                </a:cubicBezTo>
                <a:cubicBezTo>
                  <a:pt x="20417" y="12782"/>
                  <a:pt x="20429" y="12666"/>
                  <a:pt x="20438" y="12542"/>
                </a:cubicBezTo>
                <a:cubicBezTo>
                  <a:pt x="20456" y="12296"/>
                  <a:pt x="20463" y="12015"/>
                  <a:pt x="20458" y="11699"/>
                </a:cubicBezTo>
                <a:cubicBezTo>
                  <a:pt x="20449" y="11160"/>
                  <a:pt x="20410" y="10604"/>
                  <a:pt x="20371" y="10466"/>
                </a:cubicBezTo>
                <a:cubicBezTo>
                  <a:pt x="20342" y="10362"/>
                  <a:pt x="20328" y="10225"/>
                  <a:pt x="20333" y="10115"/>
                </a:cubicBezTo>
                <a:cubicBezTo>
                  <a:pt x="20335" y="10078"/>
                  <a:pt x="20338" y="10045"/>
                  <a:pt x="20345" y="10018"/>
                </a:cubicBezTo>
                <a:cubicBezTo>
                  <a:pt x="20364" y="9936"/>
                  <a:pt x="20359" y="9715"/>
                  <a:pt x="20337" y="9475"/>
                </a:cubicBezTo>
                <a:cubicBezTo>
                  <a:pt x="20329" y="9395"/>
                  <a:pt x="20319" y="9313"/>
                  <a:pt x="20308" y="9233"/>
                </a:cubicBezTo>
                <a:cubicBezTo>
                  <a:pt x="20296" y="9153"/>
                  <a:pt x="20286" y="9044"/>
                  <a:pt x="20276" y="8922"/>
                </a:cubicBezTo>
                <a:cubicBezTo>
                  <a:pt x="20265" y="8799"/>
                  <a:pt x="20255" y="8661"/>
                  <a:pt x="20247" y="8514"/>
                </a:cubicBezTo>
                <a:cubicBezTo>
                  <a:pt x="20247" y="8513"/>
                  <a:pt x="20247" y="8511"/>
                  <a:pt x="20247" y="8511"/>
                </a:cubicBezTo>
                <a:cubicBezTo>
                  <a:pt x="20231" y="8216"/>
                  <a:pt x="20220" y="7889"/>
                  <a:pt x="20218" y="7602"/>
                </a:cubicBezTo>
                <a:cubicBezTo>
                  <a:pt x="20215" y="7235"/>
                  <a:pt x="20210" y="6987"/>
                  <a:pt x="20184" y="6767"/>
                </a:cubicBezTo>
                <a:cubicBezTo>
                  <a:pt x="20184" y="6767"/>
                  <a:pt x="20184" y="6766"/>
                  <a:pt x="20184" y="6765"/>
                </a:cubicBezTo>
                <a:cubicBezTo>
                  <a:pt x="20166" y="6619"/>
                  <a:pt x="20140" y="6485"/>
                  <a:pt x="20098" y="6335"/>
                </a:cubicBezTo>
                <a:cubicBezTo>
                  <a:pt x="20098" y="6335"/>
                  <a:pt x="20098" y="6334"/>
                  <a:pt x="20098" y="6333"/>
                </a:cubicBezTo>
                <a:cubicBezTo>
                  <a:pt x="20035" y="6108"/>
                  <a:pt x="19939" y="5849"/>
                  <a:pt x="19791" y="5463"/>
                </a:cubicBezTo>
                <a:cubicBezTo>
                  <a:pt x="19704" y="5237"/>
                  <a:pt x="19635" y="5054"/>
                  <a:pt x="19582" y="4900"/>
                </a:cubicBezTo>
                <a:cubicBezTo>
                  <a:pt x="19582" y="4900"/>
                  <a:pt x="19582" y="4897"/>
                  <a:pt x="19582" y="4897"/>
                </a:cubicBezTo>
                <a:cubicBezTo>
                  <a:pt x="19423" y="4435"/>
                  <a:pt x="19406" y="4252"/>
                  <a:pt x="19464" y="4062"/>
                </a:cubicBezTo>
                <a:cubicBezTo>
                  <a:pt x="19490" y="3977"/>
                  <a:pt x="19522" y="3915"/>
                  <a:pt x="19551" y="3880"/>
                </a:cubicBezTo>
                <a:cubicBezTo>
                  <a:pt x="19581" y="3845"/>
                  <a:pt x="19608" y="3839"/>
                  <a:pt x="19627" y="3870"/>
                </a:cubicBezTo>
                <a:cubicBezTo>
                  <a:pt x="19646" y="3902"/>
                  <a:pt x="19663" y="3803"/>
                  <a:pt x="19676" y="3617"/>
                </a:cubicBezTo>
                <a:cubicBezTo>
                  <a:pt x="19688" y="3432"/>
                  <a:pt x="19695" y="3158"/>
                  <a:pt x="19695" y="2845"/>
                </a:cubicBezTo>
                <a:cubicBezTo>
                  <a:pt x="19695" y="2590"/>
                  <a:pt x="19693" y="2388"/>
                  <a:pt x="19687" y="2213"/>
                </a:cubicBezTo>
                <a:cubicBezTo>
                  <a:pt x="19680" y="2039"/>
                  <a:pt x="19669" y="1891"/>
                  <a:pt x="19650" y="1754"/>
                </a:cubicBezTo>
                <a:cubicBezTo>
                  <a:pt x="19640" y="1685"/>
                  <a:pt x="19628" y="1620"/>
                  <a:pt x="19613" y="1552"/>
                </a:cubicBezTo>
                <a:cubicBezTo>
                  <a:pt x="19599" y="1485"/>
                  <a:pt x="19583" y="1417"/>
                  <a:pt x="19564" y="1346"/>
                </a:cubicBezTo>
                <a:cubicBezTo>
                  <a:pt x="19525" y="1203"/>
                  <a:pt x="19477" y="1049"/>
                  <a:pt x="19414" y="859"/>
                </a:cubicBezTo>
                <a:cubicBezTo>
                  <a:pt x="19371" y="730"/>
                  <a:pt x="19329" y="619"/>
                  <a:pt x="19288" y="519"/>
                </a:cubicBezTo>
                <a:cubicBezTo>
                  <a:pt x="19255" y="440"/>
                  <a:pt x="19222" y="372"/>
                  <a:pt x="19190" y="311"/>
                </a:cubicBezTo>
                <a:cubicBezTo>
                  <a:pt x="19188" y="307"/>
                  <a:pt x="19187" y="302"/>
                  <a:pt x="19184" y="298"/>
                </a:cubicBezTo>
                <a:cubicBezTo>
                  <a:pt x="19184" y="297"/>
                  <a:pt x="19183" y="296"/>
                  <a:pt x="19182" y="295"/>
                </a:cubicBezTo>
                <a:cubicBezTo>
                  <a:pt x="19071" y="90"/>
                  <a:pt x="18961" y="-8"/>
                  <a:pt x="18846" y="0"/>
                </a:cubicBezTo>
                <a:close/>
                <a:moveTo>
                  <a:pt x="13196" y="37"/>
                </a:moveTo>
                <a:cubicBezTo>
                  <a:pt x="12871" y="48"/>
                  <a:pt x="12758" y="128"/>
                  <a:pt x="12758" y="348"/>
                </a:cubicBezTo>
                <a:cubicBezTo>
                  <a:pt x="12758" y="389"/>
                  <a:pt x="12754" y="431"/>
                  <a:pt x="12749" y="472"/>
                </a:cubicBezTo>
                <a:cubicBezTo>
                  <a:pt x="12738" y="555"/>
                  <a:pt x="12717" y="636"/>
                  <a:pt x="12690" y="693"/>
                </a:cubicBezTo>
                <a:cubicBezTo>
                  <a:pt x="12677" y="722"/>
                  <a:pt x="12664" y="745"/>
                  <a:pt x="12648" y="761"/>
                </a:cubicBezTo>
                <a:cubicBezTo>
                  <a:pt x="12606" y="805"/>
                  <a:pt x="12553" y="987"/>
                  <a:pt x="12504" y="1220"/>
                </a:cubicBezTo>
                <a:cubicBezTo>
                  <a:pt x="12457" y="1452"/>
                  <a:pt x="12412" y="1743"/>
                  <a:pt x="12380" y="2039"/>
                </a:cubicBezTo>
                <a:cubicBezTo>
                  <a:pt x="12366" y="2195"/>
                  <a:pt x="12358" y="2337"/>
                  <a:pt x="12364" y="2437"/>
                </a:cubicBezTo>
                <a:cubicBezTo>
                  <a:pt x="12368" y="2526"/>
                  <a:pt x="12356" y="2625"/>
                  <a:pt x="12336" y="2705"/>
                </a:cubicBezTo>
                <a:cubicBezTo>
                  <a:pt x="12339" y="2937"/>
                  <a:pt x="12375" y="3261"/>
                  <a:pt x="12428" y="3480"/>
                </a:cubicBezTo>
                <a:cubicBezTo>
                  <a:pt x="12455" y="3590"/>
                  <a:pt x="12473" y="3706"/>
                  <a:pt x="12487" y="3822"/>
                </a:cubicBezTo>
                <a:cubicBezTo>
                  <a:pt x="12488" y="3823"/>
                  <a:pt x="12488" y="3827"/>
                  <a:pt x="12488" y="3828"/>
                </a:cubicBezTo>
                <a:cubicBezTo>
                  <a:pt x="12497" y="3900"/>
                  <a:pt x="12504" y="3970"/>
                  <a:pt x="12508" y="4041"/>
                </a:cubicBezTo>
                <a:cubicBezTo>
                  <a:pt x="12510" y="4070"/>
                  <a:pt x="12512" y="4100"/>
                  <a:pt x="12513" y="4128"/>
                </a:cubicBezTo>
                <a:cubicBezTo>
                  <a:pt x="12515" y="4175"/>
                  <a:pt x="12515" y="4218"/>
                  <a:pt x="12515" y="4262"/>
                </a:cubicBezTo>
                <a:cubicBezTo>
                  <a:pt x="12515" y="4301"/>
                  <a:pt x="12514" y="4338"/>
                  <a:pt x="12513" y="4375"/>
                </a:cubicBezTo>
                <a:cubicBezTo>
                  <a:pt x="12511" y="4408"/>
                  <a:pt x="12510" y="4439"/>
                  <a:pt x="12507" y="4470"/>
                </a:cubicBezTo>
                <a:cubicBezTo>
                  <a:pt x="12504" y="4510"/>
                  <a:pt x="12500" y="4549"/>
                  <a:pt x="12495" y="4584"/>
                </a:cubicBezTo>
                <a:cubicBezTo>
                  <a:pt x="12492" y="4608"/>
                  <a:pt x="12487" y="4626"/>
                  <a:pt x="12483" y="4647"/>
                </a:cubicBezTo>
                <a:cubicBezTo>
                  <a:pt x="12475" y="4685"/>
                  <a:pt x="12468" y="4723"/>
                  <a:pt x="12458" y="4752"/>
                </a:cubicBezTo>
                <a:cubicBezTo>
                  <a:pt x="12445" y="4791"/>
                  <a:pt x="12430" y="4819"/>
                  <a:pt x="12411" y="4839"/>
                </a:cubicBezTo>
                <a:cubicBezTo>
                  <a:pt x="12410" y="4841"/>
                  <a:pt x="12408" y="4842"/>
                  <a:pt x="12407" y="4844"/>
                </a:cubicBezTo>
                <a:cubicBezTo>
                  <a:pt x="12389" y="4860"/>
                  <a:pt x="12370" y="4868"/>
                  <a:pt x="12348" y="4863"/>
                </a:cubicBezTo>
                <a:cubicBezTo>
                  <a:pt x="12324" y="4858"/>
                  <a:pt x="12304" y="4863"/>
                  <a:pt x="12289" y="4871"/>
                </a:cubicBezTo>
                <a:cubicBezTo>
                  <a:pt x="12242" y="4898"/>
                  <a:pt x="12229" y="4988"/>
                  <a:pt x="12252" y="5145"/>
                </a:cubicBezTo>
                <a:cubicBezTo>
                  <a:pt x="12258" y="5194"/>
                  <a:pt x="12261" y="5236"/>
                  <a:pt x="12260" y="5279"/>
                </a:cubicBezTo>
                <a:cubicBezTo>
                  <a:pt x="12257" y="5408"/>
                  <a:pt x="12219" y="5508"/>
                  <a:pt x="12151" y="5556"/>
                </a:cubicBezTo>
                <a:cubicBezTo>
                  <a:pt x="12131" y="5570"/>
                  <a:pt x="12110" y="5603"/>
                  <a:pt x="12089" y="5648"/>
                </a:cubicBezTo>
                <a:cubicBezTo>
                  <a:pt x="12025" y="5785"/>
                  <a:pt x="11962" y="6045"/>
                  <a:pt x="11932" y="6317"/>
                </a:cubicBezTo>
                <a:cubicBezTo>
                  <a:pt x="11911" y="6498"/>
                  <a:pt x="11883" y="6656"/>
                  <a:pt x="11855" y="6767"/>
                </a:cubicBezTo>
                <a:cubicBezTo>
                  <a:pt x="11840" y="6823"/>
                  <a:pt x="11826" y="6867"/>
                  <a:pt x="11812" y="6894"/>
                </a:cubicBezTo>
                <a:cubicBezTo>
                  <a:pt x="11798" y="6922"/>
                  <a:pt x="11784" y="6932"/>
                  <a:pt x="11773" y="6925"/>
                </a:cubicBezTo>
                <a:cubicBezTo>
                  <a:pt x="11716" y="6893"/>
                  <a:pt x="11691" y="7381"/>
                  <a:pt x="11697" y="8382"/>
                </a:cubicBezTo>
                <a:cubicBezTo>
                  <a:pt x="11698" y="8589"/>
                  <a:pt x="11698" y="8819"/>
                  <a:pt x="11696" y="9059"/>
                </a:cubicBezTo>
                <a:cubicBezTo>
                  <a:pt x="11694" y="9298"/>
                  <a:pt x="11690" y="9546"/>
                  <a:pt x="11686" y="9789"/>
                </a:cubicBezTo>
                <a:cubicBezTo>
                  <a:pt x="11686" y="9789"/>
                  <a:pt x="11686" y="9791"/>
                  <a:pt x="11686" y="9791"/>
                </a:cubicBezTo>
                <a:cubicBezTo>
                  <a:pt x="11677" y="10277"/>
                  <a:pt x="11664" y="10740"/>
                  <a:pt x="11649" y="11064"/>
                </a:cubicBezTo>
                <a:cubicBezTo>
                  <a:pt x="11641" y="11225"/>
                  <a:pt x="11636" y="11401"/>
                  <a:pt x="11631" y="11580"/>
                </a:cubicBezTo>
                <a:cubicBezTo>
                  <a:pt x="11623" y="11937"/>
                  <a:pt x="11622" y="12307"/>
                  <a:pt x="11628" y="12605"/>
                </a:cubicBezTo>
                <a:cubicBezTo>
                  <a:pt x="11632" y="12754"/>
                  <a:pt x="11637" y="12884"/>
                  <a:pt x="11644" y="12987"/>
                </a:cubicBezTo>
                <a:cubicBezTo>
                  <a:pt x="11661" y="13229"/>
                  <a:pt x="11677" y="13396"/>
                  <a:pt x="11700" y="13508"/>
                </a:cubicBezTo>
                <a:cubicBezTo>
                  <a:pt x="11738" y="13695"/>
                  <a:pt x="11796" y="13732"/>
                  <a:pt x="11914" y="13732"/>
                </a:cubicBezTo>
                <a:cubicBezTo>
                  <a:pt x="11944" y="13732"/>
                  <a:pt x="11974" y="13738"/>
                  <a:pt x="12002" y="13748"/>
                </a:cubicBezTo>
                <a:cubicBezTo>
                  <a:pt x="12087" y="13778"/>
                  <a:pt x="12158" y="13849"/>
                  <a:pt x="12176" y="13930"/>
                </a:cubicBezTo>
                <a:cubicBezTo>
                  <a:pt x="12189" y="13983"/>
                  <a:pt x="12200" y="14364"/>
                  <a:pt x="12209" y="14939"/>
                </a:cubicBezTo>
                <a:cubicBezTo>
                  <a:pt x="12217" y="15513"/>
                  <a:pt x="12223" y="16279"/>
                  <a:pt x="12223" y="17096"/>
                </a:cubicBezTo>
                <a:cubicBezTo>
                  <a:pt x="12224" y="17642"/>
                  <a:pt x="12223" y="18103"/>
                  <a:pt x="12219" y="18492"/>
                </a:cubicBezTo>
                <a:cubicBezTo>
                  <a:pt x="12216" y="18881"/>
                  <a:pt x="12210" y="19198"/>
                  <a:pt x="12202" y="19449"/>
                </a:cubicBezTo>
                <a:cubicBezTo>
                  <a:pt x="12194" y="19702"/>
                  <a:pt x="12184" y="19887"/>
                  <a:pt x="12172" y="20023"/>
                </a:cubicBezTo>
                <a:cubicBezTo>
                  <a:pt x="12159" y="20158"/>
                  <a:pt x="12144" y="20239"/>
                  <a:pt x="12126" y="20278"/>
                </a:cubicBezTo>
                <a:cubicBezTo>
                  <a:pt x="12093" y="20347"/>
                  <a:pt x="12067" y="20458"/>
                  <a:pt x="12049" y="20581"/>
                </a:cubicBezTo>
                <a:cubicBezTo>
                  <a:pt x="12021" y="20767"/>
                  <a:pt x="12011" y="20986"/>
                  <a:pt x="12018" y="21145"/>
                </a:cubicBezTo>
                <a:cubicBezTo>
                  <a:pt x="12024" y="21251"/>
                  <a:pt x="12037" y="21329"/>
                  <a:pt x="12059" y="21356"/>
                </a:cubicBezTo>
                <a:cubicBezTo>
                  <a:pt x="12071" y="21369"/>
                  <a:pt x="12085" y="21369"/>
                  <a:pt x="12100" y="21353"/>
                </a:cubicBezTo>
                <a:cubicBezTo>
                  <a:pt x="12113" y="21340"/>
                  <a:pt x="12127" y="21331"/>
                  <a:pt x="12142" y="21327"/>
                </a:cubicBezTo>
                <a:cubicBezTo>
                  <a:pt x="12173" y="21317"/>
                  <a:pt x="12207" y="21325"/>
                  <a:pt x="12236" y="21348"/>
                </a:cubicBezTo>
                <a:cubicBezTo>
                  <a:pt x="12250" y="21359"/>
                  <a:pt x="12265" y="21374"/>
                  <a:pt x="12276" y="21393"/>
                </a:cubicBezTo>
                <a:cubicBezTo>
                  <a:pt x="12321" y="21468"/>
                  <a:pt x="12595" y="21513"/>
                  <a:pt x="12885" y="21493"/>
                </a:cubicBezTo>
                <a:cubicBezTo>
                  <a:pt x="13176" y="21473"/>
                  <a:pt x="13598" y="21451"/>
                  <a:pt x="13821" y="21443"/>
                </a:cubicBezTo>
                <a:cubicBezTo>
                  <a:pt x="13935" y="21438"/>
                  <a:pt x="14027" y="21411"/>
                  <a:pt x="14100" y="21364"/>
                </a:cubicBezTo>
                <a:cubicBezTo>
                  <a:pt x="14319" y="21222"/>
                  <a:pt x="14354" y="20896"/>
                  <a:pt x="14193" y="20415"/>
                </a:cubicBezTo>
                <a:cubicBezTo>
                  <a:pt x="14156" y="20304"/>
                  <a:pt x="14129" y="20157"/>
                  <a:pt x="14110" y="19923"/>
                </a:cubicBezTo>
                <a:cubicBezTo>
                  <a:pt x="14091" y="19688"/>
                  <a:pt x="14080" y="19364"/>
                  <a:pt x="14074" y="18898"/>
                </a:cubicBezTo>
                <a:cubicBezTo>
                  <a:pt x="14070" y="18587"/>
                  <a:pt x="14068" y="18213"/>
                  <a:pt x="14068" y="17760"/>
                </a:cubicBezTo>
                <a:cubicBezTo>
                  <a:pt x="14068" y="17133"/>
                  <a:pt x="14077" y="16543"/>
                  <a:pt x="14090" y="16093"/>
                </a:cubicBezTo>
                <a:cubicBezTo>
                  <a:pt x="14099" y="15757"/>
                  <a:pt x="14112" y="15498"/>
                  <a:pt x="14126" y="15368"/>
                </a:cubicBezTo>
                <a:cubicBezTo>
                  <a:pt x="14130" y="15325"/>
                  <a:pt x="14134" y="15295"/>
                  <a:pt x="14139" y="15281"/>
                </a:cubicBezTo>
                <a:cubicBezTo>
                  <a:pt x="14159" y="15227"/>
                  <a:pt x="14179" y="15109"/>
                  <a:pt x="14197" y="14960"/>
                </a:cubicBezTo>
                <a:cubicBezTo>
                  <a:pt x="14214" y="14811"/>
                  <a:pt x="14229" y="14631"/>
                  <a:pt x="14236" y="14459"/>
                </a:cubicBezTo>
                <a:cubicBezTo>
                  <a:pt x="14244" y="14261"/>
                  <a:pt x="14255" y="14124"/>
                  <a:pt x="14276" y="14025"/>
                </a:cubicBezTo>
                <a:cubicBezTo>
                  <a:pt x="14283" y="13992"/>
                  <a:pt x="14291" y="13962"/>
                  <a:pt x="14301" y="13938"/>
                </a:cubicBezTo>
                <a:cubicBezTo>
                  <a:pt x="14311" y="13913"/>
                  <a:pt x="14322" y="13893"/>
                  <a:pt x="14334" y="13875"/>
                </a:cubicBezTo>
                <a:cubicBezTo>
                  <a:pt x="14373" y="13821"/>
                  <a:pt x="14426" y="13794"/>
                  <a:pt x="14503" y="13774"/>
                </a:cubicBezTo>
                <a:lnTo>
                  <a:pt x="14745" y="13709"/>
                </a:lnTo>
                <a:lnTo>
                  <a:pt x="14757" y="11451"/>
                </a:lnTo>
                <a:cubicBezTo>
                  <a:pt x="14760" y="10754"/>
                  <a:pt x="14755" y="10177"/>
                  <a:pt x="14743" y="9763"/>
                </a:cubicBezTo>
                <a:cubicBezTo>
                  <a:pt x="14731" y="9349"/>
                  <a:pt x="14711" y="9099"/>
                  <a:pt x="14686" y="9057"/>
                </a:cubicBezTo>
                <a:cubicBezTo>
                  <a:pt x="14642" y="8983"/>
                  <a:pt x="14623" y="8844"/>
                  <a:pt x="14644" y="8751"/>
                </a:cubicBezTo>
                <a:cubicBezTo>
                  <a:pt x="14655" y="8704"/>
                  <a:pt x="14657" y="8594"/>
                  <a:pt x="14650" y="8456"/>
                </a:cubicBezTo>
                <a:cubicBezTo>
                  <a:pt x="14644" y="8317"/>
                  <a:pt x="14630" y="8151"/>
                  <a:pt x="14609" y="7987"/>
                </a:cubicBezTo>
                <a:cubicBezTo>
                  <a:pt x="14576" y="7716"/>
                  <a:pt x="14542" y="7351"/>
                  <a:pt x="14516" y="6975"/>
                </a:cubicBezTo>
                <a:cubicBezTo>
                  <a:pt x="14513" y="6944"/>
                  <a:pt x="14512" y="6913"/>
                  <a:pt x="14510" y="6881"/>
                </a:cubicBezTo>
                <a:cubicBezTo>
                  <a:pt x="14486" y="6536"/>
                  <a:pt x="14468" y="6189"/>
                  <a:pt x="14460" y="5903"/>
                </a:cubicBezTo>
                <a:cubicBezTo>
                  <a:pt x="14459" y="5870"/>
                  <a:pt x="14448" y="5824"/>
                  <a:pt x="14430" y="5772"/>
                </a:cubicBezTo>
                <a:cubicBezTo>
                  <a:pt x="14414" y="5729"/>
                  <a:pt x="14391" y="5679"/>
                  <a:pt x="14366" y="5627"/>
                </a:cubicBezTo>
                <a:cubicBezTo>
                  <a:pt x="14361" y="5618"/>
                  <a:pt x="14359" y="5608"/>
                  <a:pt x="14354" y="5598"/>
                </a:cubicBezTo>
                <a:cubicBezTo>
                  <a:pt x="14322" y="5536"/>
                  <a:pt x="14284" y="5470"/>
                  <a:pt x="14243" y="5403"/>
                </a:cubicBezTo>
                <a:cubicBezTo>
                  <a:pt x="14243" y="5403"/>
                  <a:pt x="14242" y="5404"/>
                  <a:pt x="14242" y="5403"/>
                </a:cubicBezTo>
                <a:cubicBezTo>
                  <a:pt x="14200" y="5337"/>
                  <a:pt x="14155" y="5270"/>
                  <a:pt x="14107" y="5208"/>
                </a:cubicBezTo>
                <a:cubicBezTo>
                  <a:pt x="13682" y="4652"/>
                  <a:pt x="13638" y="4482"/>
                  <a:pt x="13830" y="4120"/>
                </a:cubicBezTo>
                <a:cubicBezTo>
                  <a:pt x="13850" y="4081"/>
                  <a:pt x="13869" y="4043"/>
                  <a:pt x="13886" y="3999"/>
                </a:cubicBezTo>
                <a:cubicBezTo>
                  <a:pt x="13918" y="3912"/>
                  <a:pt x="13942" y="3809"/>
                  <a:pt x="13961" y="3672"/>
                </a:cubicBezTo>
                <a:cubicBezTo>
                  <a:pt x="13989" y="3467"/>
                  <a:pt x="14003" y="3184"/>
                  <a:pt x="14007" y="2763"/>
                </a:cubicBezTo>
                <a:cubicBezTo>
                  <a:pt x="14007" y="2763"/>
                  <a:pt x="14007" y="2762"/>
                  <a:pt x="14007" y="2761"/>
                </a:cubicBezTo>
                <a:cubicBezTo>
                  <a:pt x="14009" y="2480"/>
                  <a:pt x="14007" y="2137"/>
                  <a:pt x="14003" y="1712"/>
                </a:cubicBezTo>
                <a:cubicBezTo>
                  <a:pt x="13997" y="1170"/>
                  <a:pt x="13969" y="774"/>
                  <a:pt x="13935" y="727"/>
                </a:cubicBezTo>
                <a:cubicBezTo>
                  <a:pt x="13930" y="720"/>
                  <a:pt x="13925" y="718"/>
                  <a:pt x="13920" y="727"/>
                </a:cubicBezTo>
                <a:cubicBezTo>
                  <a:pt x="13900" y="760"/>
                  <a:pt x="13869" y="746"/>
                  <a:pt x="13837" y="693"/>
                </a:cubicBezTo>
                <a:cubicBezTo>
                  <a:pt x="13805" y="640"/>
                  <a:pt x="13770" y="549"/>
                  <a:pt x="13740" y="435"/>
                </a:cubicBezTo>
                <a:cubicBezTo>
                  <a:pt x="13719" y="352"/>
                  <a:pt x="13696" y="286"/>
                  <a:pt x="13668" y="232"/>
                </a:cubicBezTo>
                <a:cubicBezTo>
                  <a:pt x="13641" y="179"/>
                  <a:pt x="13609" y="137"/>
                  <a:pt x="13568" y="108"/>
                </a:cubicBezTo>
                <a:cubicBezTo>
                  <a:pt x="13487" y="48"/>
                  <a:pt x="13373" y="32"/>
                  <a:pt x="13196" y="37"/>
                </a:cubicBezTo>
                <a:close/>
                <a:moveTo>
                  <a:pt x="7507" y="40"/>
                </a:moveTo>
                <a:cubicBezTo>
                  <a:pt x="7295" y="53"/>
                  <a:pt x="7162" y="122"/>
                  <a:pt x="7058" y="279"/>
                </a:cubicBezTo>
                <a:cubicBezTo>
                  <a:pt x="7046" y="327"/>
                  <a:pt x="7035" y="384"/>
                  <a:pt x="7028" y="453"/>
                </a:cubicBezTo>
                <a:cubicBezTo>
                  <a:pt x="7007" y="673"/>
                  <a:pt x="6947" y="828"/>
                  <a:pt x="6896" y="796"/>
                </a:cubicBezTo>
                <a:cubicBezTo>
                  <a:pt x="6876" y="783"/>
                  <a:pt x="6859" y="796"/>
                  <a:pt x="6843" y="822"/>
                </a:cubicBezTo>
                <a:cubicBezTo>
                  <a:pt x="6812" y="941"/>
                  <a:pt x="6792" y="1068"/>
                  <a:pt x="6776" y="1235"/>
                </a:cubicBezTo>
                <a:cubicBezTo>
                  <a:pt x="6755" y="1527"/>
                  <a:pt x="6740" y="1965"/>
                  <a:pt x="6732" y="2650"/>
                </a:cubicBezTo>
                <a:cubicBezTo>
                  <a:pt x="6727" y="2990"/>
                  <a:pt x="6728" y="3235"/>
                  <a:pt x="6739" y="3427"/>
                </a:cubicBezTo>
                <a:cubicBezTo>
                  <a:pt x="6743" y="3491"/>
                  <a:pt x="6748" y="3551"/>
                  <a:pt x="6754" y="3604"/>
                </a:cubicBezTo>
                <a:cubicBezTo>
                  <a:pt x="6766" y="3711"/>
                  <a:pt x="6783" y="3797"/>
                  <a:pt x="6807" y="3880"/>
                </a:cubicBezTo>
                <a:cubicBezTo>
                  <a:pt x="6830" y="3963"/>
                  <a:pt x="6862" y="4041"/>
                  <a:pt x="6899" y="4123"/>
                </a:cubicBezTo>
                <a:cubicBezTo>
                  <a:pt x="6991" y="4323"/>
                  <a:pt x="7028" y="4575"/>
                  <a:pt x="7020" y="4750"/>
                </a:cubicBezTo>
                <a:cubicBezTo>
                  <a:pt x="7018" y="4794"/>
                  <a:pt x="7013" y="4831"/>
                  <a:pt x="7006" y="4863"/>
                </a:cubicBezTo>
                <a:cubicBezTo>
                  <a:pt x="6990" y="4928"/>
                  <a:pt x="6964" y="4969"/>
                  <a:pt x="6927" y="4966"/>
                </a:cubicBezTo>
                <a:cubicBezTo>
                  <a:pt x="6908" y="4964"/>
                  <a:pt x="6887" y="4950"/>
                  <a:pt x="6863" y="4926"/>
                </a:cubicBezTo>
                <a:cubicBezTo>
                  <a:pt x="6850" y="4912"/>
                  <a:pt x="6834" y="4905"/>
                  <a:pt x="6817" y="4905"/>
                </a:cubicBezTo>
                <a:cubicBezTo>
                  <a:pt x="6801" y="4904"/>
                  <a:pt x="6785" y="4909"/>
                  <a:pt x="6768" y="4921"/>
                </a:cubicBezTo>
                <a:cubicBezTo>
                  <a:pt x="6734" y="4945"/>
                  <a:pt x="6702" y="4995"/>
                  <a:pt x="6678" y="5058"/>
                </a:cubicBezTo>
                <a:cubicBezTo>
                  <a:pt x="6630" y="5187"/>
                  <a:pt x="6591" y="5225"/>
                  <a:pt x="6591" y="5145"/>
                </a:cubicBezTo>
                <a:cubicBezTo>
                  <a:pt x="6591" y="5125"/>
                  <a:pt x="6586" y="5119"/>
                  <a:pt x="6577" y="5124"/>
                </a:cubicBezTo>
                <a:cubicBezTo>
                  <a:pt x="6569" y="5130"/>
                  <a:pt x="6557" y="5147"/>
                  <a:pt x="6542" y="5174"/>
                </a:cubicBezTo>
                <a:cubicBezTo>
                  <a:pt x="6512" y="5229"/>
                  <a:pt x="6471" y="5326"/>
                  <a:pt x="6425" y="5448"/>
                </a:cubicBezTo>
                <a:cubicBezTo>
                  <a:pt x="6402" y="5510"/>
                  <a:pt x="6379" y="5588"/>
                  <a:pt x="6358" y="5679"/>
                </a:cubicBezTo>
                <a:cubicBezTo>
                  <a:pt x="6295" y="5953"/>
                  <a:pt x="6246" y="6330"/>
                  <a:pt x="6235" y="6641"/>
                </a:cubicBezTo>
                <a:cubicBezTo>
                  <a:pt x="6232" y="6743"/>
                  <a:pt x="6224" y="6847"/>
                  <a:pt x="6216" y="6947"/>
                </a:cubicBezTo>
                <a:cubicBezTo>
                  <a:pt x="6216" y="6948"/>
                  <a:pt x="6216" y="6948"/>
                  <a:pt x="6216" y="6949"/>
                </a:cubicBezTo>
                <a:cubicBezTo>
                  <a:pt x="6208" y="7048"/>
                  <a:pt x="6198" y="7142"/>
                  <a:pt x="6186" y="7228"/>
                </a:cubicBezTo>
                <a:cubicBezTo>
                  <a:pt x="6186" y="7228"/>
                  <a:pt x="6187" y="7230"/>
                  <a:pt x="6186" y="7231"/>
                </a:cubicBezTo>
                <a:cubicBezTo>
                  <a:pt x="6163" y="7404"/>
                  <a:pt x="6135" y="7539"/>
                  <a:pt x="6107" y="7597"/>
                </a:cubicBezTo>
                <a:cubicBezTo>
                  <a:pt x="6097" y="7615"/>
                  <a:pt x="6089" y="7643"/>
                  <a:pt x="6081" y="7679"/>
                </a:cubicBezTo>
                <a:cubicBezTo>
                  <a:pt x="6057" y="7790"/>
                  <a:pt x="6037" y="7985"/>
                  <a:pt x="6023" y="8282"/>
                </a:cubicBezTo>
                <a:cubicBezTo>
                  <a:pt x="6004" y="8678"/>
                  <a:pt x="5993" y="9256"/>
                  <a:pt x="5988" y="10058"/>
                </a:cubicBezTo>
                <a:cubicBezTo>
                  <a:pt x="5984" y="10654"/>
                  <a:pt x="5971" y="11236"/>
                  <a:pt x="5954" y="11712"/>
                </a:cubicBezTo>
                <a:cubicBezTo>
                  <a:pt x="5954" y="11730"/>
                  <a:pt x="5953" y="11754"/>
                  <a:pt x="5952" y="11772"/>
                </a:cubicBezTo>
                <a:cubicBezTo>
                  <a:pt x="5952" y="11773"/>
                  <a:pt x="5952" y="11774"/>
                  <a:pt x="5952" y="11775"/>
                </a:cubicBezTo>
                <a:cubicBezTo>
                  <a:pt x="5935" y="12259"/>
                  <a:pt x="5912" y="12617"/>
                  <a:pt x="5889" y="12734"/>
                </a:cubicBezTo>
                <a:cubicBezTo>
                  <a:pt x="5869" y="12837"/>
                  <a:pt x="5853" y="12912"/>
                  <a:pt x="5837" y="12960"/>
                </a:cubicBezTo>
                <a:cubicBezTo>
                  <a:pt x="5830" y="12984"/>
                  <a:pt x="5822" y="13002"/>
                  <a:pt x="5814" y="13011"/>
                </a:cubicBezTo>
                <a:cubicBezTo>
                  <a:pt x="5798" y="13029"/>
                  <a:pt x="5779" y="13016"/>
                  <a:pt x="5755" y="12971"/>
                </a:cubicBezTo>
                <a:cubicBezTo>
                  <a:pt x="5743" y="12948"/>
                  <a:pt x="5730" y="12916"/>
                  <a:pt x="5715" y="12876"/>
                </a:cubicBezTo>
                <a:cubicBezTo>
                  <a:pt x="5683" y="12796"/>
                  <a:pt x="5644" y="12681"/>
                  <a:pt x="5593" y="12528"/>
                </a:cubicBezTo>
                <a:cubicBezTo>
                  <a:pt x="5562" y="12438"/>
                  <a:pt x="5534" y="12364"/>
                  <a:pt x="5508" y="12299"/>
                </a:cubicBezTo>
                <a:cubicBezTo>
                  <a:pt x="5493" y="12261"/>
                  <a:pt x="5480" y="12236"/>
                  <a:pt x="5466" y="12207"/>
                </a:cubicBezTo>
                <a:cubicBezTo>
                  <a:pt x="5456" y="12187"/>
                  <a:pt x="5445" y="12160"/>
                  <a:pt x="5436" y="12144"/>
                </a:cubicBezTo>
                <a:cubicBezTo>
                  <a:pt x="5420" y="12116"/>
                  <a:pt x="5406" y="12101"/>
                  <a:pt x="5392" y="12086"/>
                </a:cubicBezTo>
                <a:cubicBezTo>
                  <a:pt x="5386" y="12079"/>
                  <a:pt x="5381" y="12066"/>
                  <a:pt x="5375" y="12062"/>
                </a:cubicBezTo>
                <a:cubicBezTo>
                  <a:pt x="5375" y="12062"/>
                  <a:pt x="5374" y="12062"/>
                  <a:pt x="5374" y="12062"/>
                </a:cubicBezTo>
                <a:cubicBezTo>
                  <a:pt x="5365" y="12055"/>
                  <a:pt x="5357" y="12063"/>
                  <a:pt x="5349" y="12062"/>
                </a:cubicBezTo>
                <a:cubicBezTo>
                  <a:pt x="5339" y="12061"/>
                  <a:pt x="5329" y="12054"/>
                  <a:pt x="5321" y="12060"/>
                </a:cubicBezTo>
                <a:cubicBezTo>
                  <a:pt x="5317" y="12063"/>
                  <a:pt x="5314" y="12074"/>
                  <a:pt x="5311" y="12078"/>
                </a:cubicBezTo>
                <a:cubicBezTo>
                  <a:pt x="5299" y="12092"/>
                  <a:pt x="5287" y="12108"/>
                  <a:pt x="5276" y="12139"/>
                </a:cubicBezTo>
                <a:cubicBezTo>
                  <a:pt x="5249" y="12218"/>
                  <a:pt x="5225" y="12350"/>
                  <a:pt x="5206" y="12536"/>
                </a:cubicBezTo>
                <a:cubicBezTo>
                  <a:pt x="5196" y="12623"/>
                  <a:pt x="5189" y="12723"/>
                  <a:pt x="5181" y="12834"/>
                </a:cubicBezTo>
                <a:cubicBezTo>
                  <a:pt x="5143" y="13377"/>
                  <a:pt x="5165" y="13507"/>
                  <a:pt x="5342" y="13740"/>
                </a:cubicBezTo>
                <a:cubicBezTo>
                  <a:pt x="5441" y="13870"/>
                  <a:pt x="5541" y="13971"/>
                  <a:pt x="5597" y="14004"/>
                </a:cubicBezTo>
                <a:cubicBezTo>
                  <a:pt x="5605" y="14009"/>
                  <a:pt x="5622" y="14026"/>
                  <a:pt x="5628" y="14027"/>
                </a:cubicBezTo>
                <a:cubicBezTo>
                  <a:pt x="5638" y="14029"/>
                  <a:pt x="5648" y="14048"/>
                  <a:pt x="5659" y="14080"/>
                </a:cubicBezTo>
                <a:cubicBezTo>
                  <a:pt x="5690" y="14172"/>
                  <a:pt x="5719" y="14379"/>
                  <a:pt x="5729" y="14615"/>
                </a:cubicBezTo>
                <a:cubicBezTo>
                  <a:pt x="5745" y="14986"/>
                  <a:pt x="5767" y="15118"/>
                  <a:pt x="5884" y="15163"/>
                </a:cubicBezTo>
                <a:cubicBezTo>
                  <a:pt x="5931" y="15171"/>
                  <a:pt x="5992" y="15163"/>
                  <a:pt x="6076" y="15147"/>
                </a:cubicBezTo>
                <a:cubicBezTo>
                  <a:pt x="6365" y="15090"/>
                  <a:pt x="6401" y="15023"/>
                  <a:pt x="6436" y="14473"/>
                </a:cubicBezTo>
                <a:cubicBezTo>
                  <a:pt x="6457" y="14137"/>
                  <a:pt x="6510" y="13854"/>
                  <a:pt x="6552" y="13848"/>
                </a:cubicBezTo>
                <a:cubicBezTo>
                  <a:pt x="6598" y="13841"/>
                  <a:pt x="6647" y="15084"/>
                  <a:pt x="6674" y="16957"/>
                </a:cubicBezTo>
                <a:cubicBezTo>
                  <a:pt x="6680" y="17349"/>
                  <a:pt x="6682" y="17589"/>
                  <a:pt x="6686" y="17892"/>
                </a:cubicBezTo>
                <a:cubicBezTo>
                  <a:pt x="6687" y="17952"/>
                  <a:pt x="6688" y="17997"/>
                  <a:pt x="6690" y="18060"/>
                </a:cubicBezTo>
                <a:cubicBezTo>
                  <a:pt x="6722" y="19734"/>
                  <a:pt x="6708" y="20231"/>
                  <a:pt x="6628" y="20313"/>
                </a:cubicBezTo>
                <a:cubicBezTo>
                  <a:pt x="6624" y="20318"/>
                  <a:pt x="6620" y="20325"/>
                  <a:pt x="6616" y="20331"/>
                </a:cubicBezTo>
                <a:cubicBezTo>
                  <a:pt x="6604" y="20371"/>
                  <a:pt x="6593" y="20409"/>
                  <a:pt x="6578" y="20447"/>
                </a:cubicBezTo>
                <a:cubicBezTo>
                  <a:pt x="6542" y="20543"/>
                  <a:pt x="6515" y="20612"/>
                  <a:pt x="6495" y="20674"/>
                </a:cubicBezTo>
                <a:cubicBezTo>
                  <a:pt x="6463" y="20867"/>
                  <a:pt x="6456" y="21103"/>
                  <a:pt x="6486" y="21322"/>
                </a:cubicBezTo>
                <a:cubicBezTo>
                  <a:pt x="6486" y="21324"/>
                  <a:pt x="6487" y="21323"/>
                  <a:pt x="6487" y="21324"/>
                </a:cubicBezTo>
                <a:cubicBezTo>
                  <a:pt x="6496" y="21385"/>
                  <a:pt x="6506" y="21436"/>
                  <a:pt x="6519" y="21474"/>
                </a:cubicBezTo>
                <a:cubicBezTo>
                  <a:pt x="6530" y="21506"/>
                  <a:pt x="6544" y="21523"/>
                  <a:pt x="6559" y="21540"/>
                </a:cubicBezTo>
                <a:cubicBezTo>
                  <a:pt x="6562" y="21544"/>
                  <a:pt x="6565" y="21556"/>
                  <a:pt x="6569" y="21559"/>
                </a:cubicBezTo>
                <a:cubicBezTo>
                  <a:pt x="6569" y="21560"/>
                  <a:pt x="6569" y="21559"/>
                  <a:pt x="6570" y="21559"/>
                </a:cubicBezTo>
                <a:cubicBezTo>
                  <a:pt x="6577" y="21566"/>
                  <a:pt x="6588" y="21561"/>
                  <a:pt x="6596" y="21564"/>
                </a:cubicBezTo>
                <a:cubicBezTo>
                  <a:pt x="6632" y="21577"/>
                  <a:pt x="6676" y="21571"/>
                  <a:pt x="6733" y="21532"/>
                </a:cubicBezTo>
                <a:cubicBezTo>
                  <a:pt x="6791" y="21493"/>
                  <a:pt x="6926" y="21463"/>
                  <a:pt x="7098" y="21443"/>
                </a:cubicBezTo>
                <a:cubicBezTo>
                  <a:pt x="7270" y="21423"/>
                  <a:pt x="7481" y="21412"/>
                  <a:pt x="7684" y="21411"/>
                </a:cubicBezTo>
                <a:cubicBezTo>
                  <a:pt x="7888" y="21410"/>
                  <a:pt x="8084" y="21421"/>
                  <a:pt x="8235" y="21440"/>
                </a:cubicBezTo>
                <a:cubicBezTo>
                  <a:pt x="8310" y="21449"/>
                  <a:pt x="8374" y="21460"/>
                  <a:pt x="8420" y="21474"/>
                </a:cubicBezTo>
                <a:cubicBezTo>
                  <a:pt x="8467" y="21489"/>
                  <a:pt x="8498" y="21507"/>
                  <a:pt x="8505" y="21527"/>
                </a:cubicBezTo>
                <a:cubicBezTo>
                  <a:pt x="8514" y="21550"/>
                  <a:pt x="8522" y="21561"/>
                  <a:pt x="8534" y="21564"/>
                </a:cubicBezTo>
                <a:cubicBezTo>
                  <a:pt x="8545" y="21566"/>
                  <a:pt x="8558" y="21557"/>
                  <a:pt x="8571" y="21543"/>
                </a:cubicBezTo>
                <a:cubicBezTo>
                  <a:pt x="8584" y="21528"/>
                  <a:pt x="8597" y="21505"/>
                  <a:pt x="8611" y="21477"/>
                </a:cubicBezTo>
                <a:cubicBezTo>
                  <a:pt x="8624" y="21448"/>
                  <a:pt x="8638" y="21416"/>
                  <a:pt x="8651" y="21377"/>
                </a:cubicBezTo>
                <a:cubicBezTo>
                  <a:pt x="8665" y="21338"/>
                  <a:pt x="8678" y="21291"/>
                  <a:pt x="8690" y="21245"/>
                </a:cubicBezTo>
                <a:cubicBezTo>
                  <a:pt x="8701" y="21199"/>
                  <a:pt x="8712" y="21153"/>
                  <a:pt x="8721" y="21103"/>
                </a:cubicBezTo>
                <a:cubicBezTo>
                  <a:pt x="8738" y="21003"/>
                  <a:pt x="8749" y="20899"/>
                  <a:pt x="8749" y="20803"/>
                </a:cubicBezTo>
                <a:cubicBezTo>
                  <a:pt x="8749" y="20722"/>
                  <a:pt x="8736" y="20640"/>
                  <a:pt x="8718" y="20566"/>
                </a:cubicBezTo>
                <a:cubicBezTo>
                  <a:pt x="8713" y="20549"/>
                  <a:pt x="8710" y="20529"/>
                  <a:pt x="8705" y="20513"/>
                </a:cubicBezTo>
                <a:cubicBezTo>
                  <a:pt x="8691" y="20470"/>
                  <a:pt x="8676" y="20432"/>
                  <a:pt x="8658" y="20400"/>
                </a:cubicBezTo>
                <a:cubicBezTo>
                  <a:pt x="8640" y="20369"/>
                  <a:pt x="8620" y="20343"/>
                  <a:pt x="8599" y="20328"/>
                </a:cubicBezTo>
                <a:cubicBezTo>
                  <a:pt x="8570" y="20308"/>
                  <a:pt x="8547" y="20282"/>
                  <a:pt x="8529" y="20249"/>
                </a:cubicBezTo>
                <a:cubicBezTo>
                  <a:pt x="8529" y="20249"/>
                  <a:pt x="8528" y="20249"/>
                  <a:pt x="8528" y="20249"/>
                </a:cubicBezTo>
                <a:cubicBezTo>
                  <a:pt x="8509" y="20217"/>
                  <a:pt x="8496" y="20178"/>
                  <a:pt x="8488" y="20126"/>
                </a:cubicBezTo>
                <a:cubicBezTo>
                  <a:pt x="8470" y="20024"/>
                  <a:pt x="8471" y="19876"/>
                  <a:pt x="8486" y="19659"/>
                </a:cubicBezTo>
                <a:cubicBezTo>
                  <a:pt x="8496" y="19504"/>
                  <a:pt x="8496" y="19333"/>
                  <a:pt x="8488" y="19180"/>
                </a:cubicBezTo>
                <a:cubicBezTo>
                  <a:pt x="8479" y="19027"/>
                  <a:pt x="8462" y="18893"/>
                  <a:pt x="8438" y="18816"/>
                </a:cubicBezTo>
                <a:cubicBezTo>
                  <a:pt x="8412" y="18732"/>
                  <a:pt x="8397" y="18614"/>
                  <a:pt x="8392" y="18482"/>
                </a:cubicBezTo>
                <a:cubicBezTo>
                  <a:pt x="8388" y="18349"/>
                  <a:pt x="8393" y="18201"/>
                  <a:pt x="8412" y="18058"/>
                </a:cubicBezTo>
                <a:cubicBezTo>
                  <a:pt x="8428" y="17926"/>
                  <a:pt x="8444" y="17633"/>
                  <a:pt x="8455" y="17267"/>
                </a:cubicBezTo>
                <a:cubicBezTo>
                  <a:pt x="8467" y="16901"/>
                  <a:pt x="8475" y="16461"/>
                  <a:pt x="8476" y="16037"/>
                </a:cubicBezTo>
                <a:cubicBezTo>
                  <a:pt x="8477" y="15584"/>
                  <a:pt x="8486" y="15219"/>
                  <a:pt x="8502" y="14949"/>
                </a:cubicBezTo>
                <a:cubicBezTo>
                  <a:pt x="8510" y="14815"/>
                  <a:pt x="8519" y="14705"/>
                  <a:pt x="8531" y="14617"/>
                </a:cubicBezTo>
                <a:cubicBezTo>
                  <a:pt x="8531" y="14617"/>
                  <a:pt x="8531" y="14615"/>
                  <a:pt x="8531" y="14615"/>
                </a:cubicBezTo>
                <a:cubicBezTo>
                  <a:pt x="8532" y="14602"/>
                  <a:pt x="8534" y="14595"/>
                  <a:pt x="8535" y="14583"/>
                </a:cubicBezTo>
                <a:cubicBezTo>
                  <a:pt x="8545" y="14515"/>
                  <a:pt x="8557" y="14459"/>
                  <a:pt x="8569" y="14425"/>
                </a:cubicBezTo>
                <a:cubicBezTo>
                  <a:pt x="8597" y="14345"/>
                  <a:pt x="8631" y="14361"/>
                  <a:pt x="8669" y="14478"/>
                </a:cubicBezTo>
                <a:cubicBezTo>
                  <a:pt x="8708" y="14594"/>
                  <a:pt x="8751" y="14809"/>
                  <a:pt x="8798" y="15128"/>
                </a:cubicBezTo>
                <a:lnTo>
                  <a:pt x="8916" y="15942"/>
                </a:lnTo>
                <a:lnTo>
                  <a:pt x="9350" y="15874"/>
                </a:lnTo>
                <a:cubicBezTo>
                  <a:pt x="9409" y="15864"/>
                  <a:pt x="9468" y="15848"/>
                  <a:pt x="9522" y="15827"/>
                </a:cubicBezTo>
                <a:cubicBezTo>
                  <a:pt x="9631" y="15786"/>
                  <a:pt x="9726" y="15727"/>
                  <a:pt x="9783" y="15663"/>
                </a:cubicBezTo>
                <a:cubicBezTo>
                  <a:pt x="9811" y="15631"/>
                  <a:pt x="9830" y="15598"/>
                  <a:pt x="9837" y="15566"/>
                </a:cubicBezTo>
                <a:cubicBezTo>
                  <a:pt x="9892" y="15325"/>
                  <a:pt x="9874" y="15076"/>
                  <a:pt x="9808" y="14923"/>
                </a:cubicBezTo>
                <a:cubicBezTo>
                  <a:pt x="9782" y="14861"/>
                  <a:pt x="9747" y="14815"/>
                  <a:pt x="9708" y="14791"/>
                </a:cubicBezTo>
                <a:cubicBezTo>
                  <a:pt x="9688" y="14779"/>
                  <a:pt x="9666" y="14773"/>
                  <a:pt x="9643" y="14773"/>
                </a:cubicBezTo>
                <a:cubicBezTo>
                  <a:pt x="9622" y="14773"/>
                  <a:pt x="9602" y="14768"/>
                  <a:pt x="9582" y="14760"/>
                </a:cubicBezTo>
                <a:cubicBezTo>
                  <a:pt x="9542" y="14745"/>
                  <a:pt x="9505" y="14715"/>
                  <a:pt x="9473" y="14673"/>
                </a:cubicBezTo>
                <a:cubicBezTo>
                  <a:pt x="9456" y="14653"/>
                  <a:pt x="9441" y="14630"/>
                  <a:pt x="9427" y="14604"/>
                </a:cubicBezTo>
                <a:cubicBezTo>
                  <a:pt x="9398" y="14552"/>
                  <a:pt x="9374" y="14488"/>
                  <a:pt x="9354" y="14420"/>
                </a:cubicBezTo>
                <a:cubicBezTo>
                  <a:pt x="9334" y="14352"/>
                  <a:pt x="9318" y="14279"/>
                  <a:pt x="9308" y="14201"/>
                </a:cubicBezTo>
                <a:cubicBezTo>
                  <a:pt x="9308" y="14201"/>
                  <a:pt x="9308" y="14200"/>
                  <a:pt x="9308" y="14199"/>
                </a:cubicBezTo>
                <a:cubicBezTo>
                  <a:pt x="9297" y="14121"/>
                  <a:pt x="9291" y="14040"/>
                  <a:pt x="9290" y="13959"/>
                </a:cubicBezTo>
                <a:cubicBezTo>
                  <a:pt x="9290" y="13877"/>
                  <a:pt x="9295" y="13797"/>
                  <a:pt x="9306" y="13719"/>
                </a:cubicBezTo>
                <a:cubicBezTo>
                  <a:pt x="9311" y="13680"/>
                  <a:pt x="9318" y="13642"/>
                  <a:pt x="9326" y="13606"/>
                </a:cubicBezTo>
                <a:cubicBezTo>
                  <a:pt x="9326" y="13605"/>
                  <a:pt x="9326" y="13603"/>
                  <a:pt x="9326" y="13603"/>
                </a:cubicBezTo>
                <a:cubicBezTo>
                  <a:pt x="9335" y="13566"/>
                  <a:pt x="9344" y="13532"/>
                  <a:pt x="9356" y="13498"/>
                </a:cubicBezTo>
                <a:cubicBezTo>
                  <a:pt x="9367" y="13464"/>
                  <a:pt x="9380" y="13430"/>
                  <a:pt x="9395" y="13400"/>
                </a:cubicBezTo>
                <a:cubicBezTo>
                  <a:pt x="9409" y="13370"/>
                  <a:pt x="9425" y="13342"/>
                  <a:pt x="9443" y="13316"/>
                </a:cubicBezTo>
                <a:cubicBezTo>
                  <a:pt x="9528" y="13193"/>
                  <a:pt x="9598" y="12970"/>
                  <a:pt x="9598" y="12816"/>
                </a:cubicBezTo>
                <a:cubicBezTo>
                  <a:pt x="9598" y="12740"/>
                  <a:pt x="9617" y="12632"/>
                  <a:pt x="9648" y="12526"/>
                </a:cubicBezTo>
                <a:cubicBezTo>
                  <a:pt x="9664" y="12472"/>
                  <a:pt x="9683" y="12419"/>
                  <a:pt x="9704" y="12368"/>
                </a:cubicBezTo>
                <a:cubicBezTo>
                  <a:pt x="9724" y="12317"/>
                  <a:pt x="9746" y="12269"/>
                  <a:pt x="9770" y="12226"/>
                </a:cubicBezTo>
                <a:cubicBezTo>
                  <a:pt x="9807" y="12160"/>
                  <a:pt x="9835" y="12104"/>
                  <a:pt x="9856" y="12054"/>
                </a:cubicBezTo>
                <a:cubicBezTo>
                  <a:pt x="9866" y="12029"/>
                  <a:pt x="9874" y="12005"/>
                  <a:pt x="9880" y="11981"/>
                </a:cubicBezTo>
                <a:cubicBezTo>
                  <a:pt x="9911" y="11865"/>
                  <a:pt x="9894" y="11762"/>
                  <a:pt x="9837" y="11578"/>
                </a:cubicBezTo>
                <a:cubicBezTo>
                  <a:pt x="9755" y="11310"/>
                  <a:pt x="9656" y="11207"/>
                  <a:pt x="9551" y="11272"/>
                </a:cubicBezTo>
                <a:cubicBezTo>
                  <a:pt x="9510" y="11297"/>
                  <a:pt x="9467" y="11348"/>
                  <a:pt x="9424" y="11427"/>
                </a:cubicBezTo>
                <a:cubicBezTo>
                  <a:pt x="9402" y="11467"/>
                  <a:pt x="9381" y="11514"/>
                  <a:pt x="9359" y="11567"/>
                </a:cubicBezTo>
                <a:cubicBezTo>
                  <a:pt x="9236" y="11868"/>
                  <a:pt x="9218" y="11863"/>
                  <a:pt x="9147" y="11504"/>
                </a:cubicBezTo>
                <a:cubicBezTo>
                  <a:pt x="9125" y="11397"/>
                  <a:pt x="9101" y="11085"/>
                  <a:pt x="9080" y="10671"/>
                </a:cubicBezTo>
                <a:cubicBezTo>
                  <a:pt x="9058" y="10257"/>
                  <a:pt x="9039" y="9740"/>
                  <a:pt x="9028" y="9220"/>
                </a:cubicBezTo>
                <a:cubicBezTo>
                  <a:pt x="9013" y="8530"/>
                  <a:pt x="8992" y="8011"/>
                  <a:pt x="8962" y="7602"/>
                </a:cubicBezTo>
                <a:cubicBezTo>
                  <a:pt x="8931" y="7193"/>
                  <a:pt x="8890" y="6894"/>
                  <a:pt x="8834" y="6646"/>
                </a:cubicBezTo>
                <a:cubicBezTo>
                  <a:pt x="8813" y="6552"/>
                  <a:pt x="8794" y="6456"/>
                  <a:pt x="8778" y="6364"/>
                </a:cubicBezTo>
                <a:cubicBezTo>
                  <a:pt x="8747" y="6180"/>
                  <a:pt x="8725" y="6011"/>
                  <a:pt x="8721" y="5893"/>
                </a:cubicBezTo>
                <a:cubicBezTo>
                  <a:pt x="8718" y="5835"/>
                  <a:pt x="8720" y="5789"/>
                  <a:pt x="8727" y="5761"/>
                </a:cubicBezTo>
                <a:cubicBezTo>
                  <a:pt x="8740" y="5703"/>
                  <a:pt x="8742" y="5669"/>
                  <a:pt x="8733" y="5661"/>
                </a:cubicBezTo>
                <a:cubicBezTo>
                  <a:pt x="8725" y="5653"/>
                  <a:pt x="8706" y="5671"/>
                  <a:pt x="8679" y="5716"/>
                </a:cubicBezTo>
                <a:cubicBezTo>
                  <a:pt x="8649" y="5765"/>
                  <a:pt x="8623" y="5769"/>
                  <a:pt x="8600" y="5727"/>
                </a:cubicBezTo>
                <a:cubicBezTo>
                  <a:pt x="8577" y="5686"/>
                  <a:pt x="8558" y="5601"/>
                  <a:pt x="8546" y="5477"/>
                </a:cubicBezTo>
                <a:cubicBezTo>
                  <a:pt x="8536" y="5368"/>
                  <a:pt x="8500" y="5241"/>
                  <a:pt x="8451" y="5126"/>
                </a:cubicBezTo>
                <a:cubicBezTo>
                  <a:pt x="8402" y="5011"/>
                  <a:pt x="8339" y="4909"/>
                  <a:pt x="8275" y="4844"/>
                </a:cubicBezTo>
                <a:lnTo>
                  <a:pt x="8041" y="4605"/>
                </a:lnTo>
                <a:lnTo>
                  <a:pt x="8241" y="3901"/>
                </a:lnTo>
                <a:cubicBezTo>
                  <a:pt x="8293" y="3716"/>
                  <a:pt x="8336" y="3539"/>
                  <a:pt x="8366" y="3398"/>
                </a:cubicBezTo>
                <a:cubicBezTo>
                  <a:pt x="8399" y="3242"/>
                  <a:pt x="8416" y="3129"/>
                  <a:pt x="8406" y="3103"/>
                </a:cubicBezTo>
                <a:cubicBezTo>
                  <a:pt x="8387" y="3052"/>
                  <a:pt x="8352" y="2686"/>
                  <a:pt x="8327" y="2289"/>
                </a:cubicBezTo>
                <a:cubicBezTo>
                  <a:pt x="8276" y="1477"/>
                  <a:pt x="8217" y="940"/>
                  <a:pt x="8121" y="593"/>
                </a:cubicBezTo>
                <a:cubicBezTo>
                  <a:pt x="8115" y="573"/>
                  <a:pt x="8109" y="555"/>
                  <a:pt x="8103" y="535"/>
                </a:cubicBezTo>
                <a:cubicBezTo>
                  <a:pt x="8094" y="509"/>
                  <a:pt x="8086" y="480"/>
                  <a:pt x="8077" y="456"/>
                </a:cubicBezTo>
                <a:cubicBezTo>
                  <a:pt x="7967" y="161"/>
                  <a:pt x="7808" y="59"/>
                  <a:pt x="7573" y="45"/>
                </a:cubicBezTo>
                <a:cubicBezTo>
                  <a:pt x="7550" y="45"/>
                  <a:pt x="7531" y="39"/>
                  <a:pt x="7507" y="40"/>
                </a:cubicBezTo>
                <a:close/>
                <a:moveTo>
                  <a:pt x="2221" y="134"/>
                </a:moveTo>
                <a:cubicBezTo>
                  <a:pt x="2041" y="123"/>
                  <a:pt x="1947" y="127"/>
                  <a:pt x="1877" y="237"/>
                </a:cubicBezTo>
                <a:cubicBezTo>
                  <a:pt x="1807" y="347"/>
                  <a:pt x="1761" y="564"/>
                  <a:pt x="1677" y="988"/>
                </a:cubicBezTo>
                <a:cubicBezTo>
                  <a:pt x="1649" y="1126"/>
                  <a:pt x="1625" y="1262"/>
                  <a:pt x="1605" y="1399"/>
                </a:cubicBezTo>
                <a:cubicBezTo>
                  <a:pt x="1563" y="1674"/>
                  <a:pt x="1536" y="1945"/>
                  <a:pt x="1522" y="2210"/>
                </a:cubicBezTo>
                <a:cubicBezTo>
                  <a:pt x="1500" y="2607"/>
                  <a:pt x="1508" y="2988"/>
                  <a:pt x="1547" y="3338"/>
                </a:cubicBezTo>
                <a:cubicBezTo>
                  <a:pt x="1573" y="3571"/>
                  <a:pt x="1613" y="3791"/>
                  <a:pt x="1666" y="3991"/>
                </a:cubicBezTo>
                <a:cubicBezTo>
                  <a:pt x="1711" y="4164"/>
                  <a:pt x="1744" y="4293"/>
                  <a:pt x="1764" y="4399"/>
                </a:cubicBezTo>
                <a:cubicBezTo>
                  <a:pt x="1765" y="4399"/>
                  <a:pt x="1765" y="4398"/>
                  <a:pt x="1765" y="4399"/>
                </a:cubicBezTo>
                <a:cubicBezTo>
                  <a:pt x="1785" y="4504"/>
                  <a:pt x="1791" y="4585"/>
                  <a:pt x="1780" y="4660"/>
                </a:cubicBezTo>
                <a:cubicBezTo>
                  <a:pt x="1780" y="4660"/>
                  <a:pt x="1780" y="4663"/>
                  <a:pt x="1780" y="4663"/>
                </a:cubicBezTo>
                <a:cubicBezTo>
                  <a:pt x="1758" y="4812"/>
                  <a:pt x="1669" y="4934"/>
                  <a:pt x="1492" y="5174"/>
                </a:cubicBezTo>
                <a:cubicBezTo>
                  <a:pt x="1457" y="5222"/>
                  <a:pt x="1418" y="5288"/>
                  <a:pt x="1377" y="5371"/>
                </a:cubicBezTo>
                <a:cubicBezTo>
                  <a:pt x="1255" y="5619"/>
                  <a:pt x="1119" y="5998"/>
                  <a:pt x="1035" y="6333"/>
                </a:cubicBezTo>
                <a:cubicBezTo>
                  <a:pt x="968" y="6603"/>
                  <a:pt x="921" y="6820"/>
                  <a:pt x="887" y="7102"/>
                </a:cubicBezTo>
                <a:cubicBezTo>
                  <a:pt x="887" y="7102"/>
                  <a:pt x="887" y="7105"/>
                  <a:pt x="887" y="7105"/>
                </a:cubicBezTo>
                <a:cubicBezTo>
                  <a:pt x="831" y="7575"/>
                  <a:pt x="809" y="8212"/>
                  <a:pt x="782" y="9525"/>
                </a:cubicBezTo>
                <a:cubicBezTo>
                  <a:pt x="748" y="11093"/>
                  <a:pt x="724" y="11816"/>
                  <a:pt x="676" y="12078"/>
                </a:cubicBezTo>
                <a:cubicBezTo>
                  <a:pt x="657" y="12183"/>
                  <a:pt x="635" y="12214"/>
                  <a:pt x="606" y="12197"/>
                </a:cubicBezTo>
                <a:cubicBezTo>
                  <a:pt x="592" y="12189"/>
                  <a:pt x="575" y="12169"/>
                  <a:pt x="557" y="12139"/>
                </a:cubicBezTo>
                <a:cubicBezTo>
                  <a:pt x="539" y="12109"/>
                  <a:pt x="517" y="12080"/>
                  <a:pt x="493" y="12057"/>
                </a:cubicBezTo>
                <a:cubicBezTo>
                  <a:pt x="423" y="11988"/>
                  <a:pt x="334" y="11946"/>
                  <a:pt x="249" y="11933"/>
                </a:cubicBezTo>
                <a:cubicBezTo>
                  <a:pt x="248" y="11933"/>
                  <a:pt x="246" y="11933"/>
                  <a:pt x="244" y="11933"/>
                </a:cubicBezTo>
                <a:cubicBezTo>
                  <a:pt x="243" y="11933"/>
                  <a:pt x="243" y="11933"/>
                  <a:pt x="242" y="11933"/>
                </a:cubicBezTo>
                <a:cubicBezTo>
                  <a:pt x="130" y="11920"/>
                  <a:pt x="30" y="11962"/>
                  <a:pt x="1" y="12067"/>
                </a:cubicBezTo>
                <a:cubicBezTo>
                  <a:pt x="-12" y="12158"/>
                  <a:pt x="81" y="12370"/>
                  <a:pt x="220" y="12589"/>
                </a:cubicBezTo>
                <a:cubicBezTo>
                  <a:pt x="350" y="12722"/>
                  <a:pt x="497" y="12788"/>
                  <a:pt x="551" y="12665"/>
                </a:cubicBezTo>
                <a:cubicBezTo>
                  <a:pt x="661" y="12419"/>
                  <a:pt x="719" y="12643"/>
                  <a:pt x="705" y="13271"/>
                </a:cubicBezTo>
                <a:cubicBezTo>
                  <a:pt x="703" y="13355"/>
                  <a:pt x="693" y="13440"/>
                  <a:pt x="678" y="13524"/>
                </a:cubicBezTo>
                <a:cubicBezTo>
                  <a:pt x="681" y="13687"/>
                  <a:pt x="624" y="13839"/>
                  <a:pt x="506" y="13998"/>
                </a:cubicBezTo>
                <a:cubicBezTo>
                  <a:pt x="454" y="14068"/>
                  <a:pt x="410" y="14154"/>
                  <a:pt x="382" y="14238"/>
                </a:cubicBezTo>
                <a:cubicBezTo>
                  <a:pt x="353" y="14321"/>
                  <a:pt x="340" y="14402"/>
                  <a:pt x="349" y="14459"/>
                </a:cubicBezTo>
                <a:cubicBezTo>
                  <a:pt x="355" y="14498"/>
                  <a:pt x="364" y="14530"/>
                  <a:pt x="374" y="14554"/>
                </a:cubicBezTo>
                <a:cubicBezTo>
                  <a:pt x="384" y="14578"/>
                  <a:pt x="398" y="14594"/>
                  <a:pt x="412" y="14604"/>
                </a:cubicBezTo>
                <a:cubicBezTo>
                  <a:pt x="467" y="14644"/>
                  <a:pt x="546" y="14575"/>
                  <a:pt x="620" y="14422"/>
                </a:cubicBezTo>
                <a:cubicBezTo>
                  <a:pt x="657" y="14346"/>
                  <a:pt x="693" y="14249"/>
                  <a:pt x="723" y="14135"/>
                </a:cubicBezTo>
                <a:cubicBezTo>
                  <a:pt x="738" y="14080"/>
                  <a:pt x="756" y="14028"/>
                  <a:pt x="778" y="13980"/>
                </a:cubicBezTo>
                <a:cubicBezTo>
                  <a:pt x="799" y="13931"/>
                  <a:pt x="824" y="13887"/>
                  <a:pt x="850" y="13851"/>
                </a:cubicBezTo>
                <a:cubicBezTo>
                  <a:pt x="901" y="13778"/>
                  <a:pt x="958" y="13732"/>
                  <a:pt x="1007" y="13732"/>
                </a:cubicBezTo>
                <a:cubicBezTo>
                  <a:pt x="1081" y="13732"/>
                  <a:pt x="1156" y="13679"/>
                  <a:pt x="1201" y="13603"/>
                </a:cubicBezTo>
                <a:cubicBezTo>
                  <a:pt x="1216" y="13578"/>
                  <a:pt x="1227" y="13551"/>
                  <a:pt x="1234" y="13522"/>
                </a:cubicBezTo>
                <a:cubicBezTo>
                  <a:pt x="1261" y="13406"/>
                  <a:pt x="1314" y="13363"/>
                  <a:pt x="1354" y="13429"/>
                </a:cubicBezTo>
                <a:cubicBezTo>
                  <a:pt x="1378" y="13469"/>
                  <a:pt x="1396" y="13555"/>
                  <a:pt x="1408" y="13666"/>
                </a:cubicBezTo>
                <a:cubicBezTo>
                  <a:pt x="1419" y="13777"/>
                  <a:pt x="1426" y="13914"/>
                  <a:pt x="1425" y="14048"/>
                </a:cubicBezTo>
                <a:cubicBezTo>
                  <a:pt x="1424" y="14317"/>
                  <a:pt x="1398" y="14585"/>
                  <a:pt x="1350" y="14665"/>
                </a:cubicBezTo>
                <a:cubicBezTo>
                  <a:pt x="1299" y="14749"/>
                  <a:pt x="1285" y="15346"/>
                  <a:pt x="1298" y="15992"/>
                </a:cubicBezTo>
                <a:cubicBezTo>
                  <a:pt x="1311" y="16638"/>
                  <a:pt x="1352" y="17334"/>
                  <a:pt x="1410" y="17618"/>
                </a:cubicBezTo>
                <a:cubicBezTo>
                  <a:pt x="1475" y="17930"/>
                  <a:pt x="1502" y="18522"/>
                  <a:pt x="1497" y="19098"/>
                </a:cubicBezTo>
                <a:cubicBezTo>
                  <a:pt x="1495" y="19386"/>
                  <a:pt x="1485" y="19670"/>
                  <a:pt x="1466" y="19912"/>
                </a:cubicBezTo>
                <a:cubicBezTo>
                  <a:pt x="1447" y="20154"/>
                  <a:pt x="1421" y="20357"/>
                  <a:pt x="1386" y="20479"/>
                </a:cubicBezTo>
                <a:cubicBezTo>
                  <a:pt x="1371" y="20535"/>
                  <a:pt x="1355" y="20593"/>
                  <a:pt x="1341" y="20655"/>
                </a:cubicBezTo>
                <a:cubicBezTo>
                  <a:pt x="1341" y="20655"/>
                  <a:pt x="1341" y="20657"/>
                  <a:pt x="1341" y="20658"/>
                </a:cubicBezTo>
                <a:cubicBezTo>
                  <a:pt x="1328" y="20719"/>
                  <a:pt x="1316" y="20781"/>
                  <a:pt x="1306" y="20842"/>
                </a:cubicBezTo>
                <a:cubicBezTo>
                  <a:pt x="1286" y="20965"/>
                  <a:pt x="1272" y="21078"/>
                  <a:pt x="1272" y="21153"/>
                </a:cubicBezTo>
                <a:cubicBezTo>
                  <a:pt x="1272" y="21180"/>
                  <a:pt x="1275" y="21206"/>
                  <a:pt x="1281" y="21229"/>
                </a:cubicBezTo>
                <a:cubicBezTo>
                  <a:pt x="1293" y="21276"/>
                  <a:pt x="1318" y="21316"/>
                  <a:pt x="1349" y="21348"/>
                </a:cubicBezTo>
                <a:cubicBezTo>
                  <a:pt x="1428" y="21427"/>
                  <a:pt x="1556" y="21458"/>
                  <a:pt x="1688" y="21448"/>
                </a:cubicBezTo>
                <a:cubicBezTo>
                  <a:pt x="1794" y="21440"/>
                  <a:pt x="1902" y="21404"/>
                  <a:pt x="1988" y="21343"/>
                </a:cubicBezTo>
                <a:cubicBezTo>
                  <a:pt x="2052" y="21298"/>
                  <a:pt x="2104" y="21238"/>
                  <a:pt x="2132" y="21164"/>
                </a:cubicBezTo>
                <a:cubicBezTo>
                  <a:pt x="2141" y="21140"/>
                  <a:pt x="2148" y="21114"/>
                  <a:pt x="2152" y="21087"/>
                </a:cubicBezTo>
                <a:cubicBezTo>
                  <a:pt x="2196" y="20772"/>
                  <a:pt x="2211" y="20772"/>
                  <a:pt x="2340" y="21087"/>
                </a:cubicBezTo>
                <a:cubicBezTo>
                  <a:pt x="2363" y="21145"/>
                  <a:pt x="2392" y="21194"/>
                  <a:pt x="2428" y="21237"/>
                </a:cubicBezTo>
                <a:cubicBezTo>
                  <a:pt x="2463" y="21280"/>
                  <a:pt x="2505" y="21315"/>
                  <a:pt x="2552" y="21343"/>
                </a:cubicBezTo>
                <a:cubicBezTo>
                  <a:pt x="2648" y="21400"/>
                  <a:pt x="2768" y="21427"/>
                  <a:pt x="2916" y="21427"/>
                </a:cubicBezTo>
                <a:cubicBezTo>
                  <a:pt x="3179" y="21427"/>
                  <a:pt x="3315" y="21364"/>
                  <a:pt x="3347" y="21177"/>
                </a:cubicBezTo>
                <a:cubicBezTo>
                  <a:pt x="3350" y="21156"/>
                  <a:pt x="3353" y="21134"/>
                  <a:pt x="3354" y="21111"/>
                </a:cubicBezTo>
                <a:cubicBezTo>
                  <a:pt x="3354" y="21110"/>
                  <a:pt x="3354" y="21108"/>
                  <a:pt x="3354" y="21108"/>
                </a:cubicBezTo>
                <a:cubicBezTo>
                  <a:pt x="3356" y="21060"/>
                  <a:pt x="3352" y="21006"/>
                  <a:pt x="3344" y="20945"/>
                </a:cubicBezTo>
                <a:cubicBezTo>
                  <a:pt x="3344" y="20944"/>
                  <a:pt x="3344" y="20942"/>
                  <a:pt x="3344" y="20942"/>
                </a:cubicBezTo>
                <a:cubicBezTo>
                  <a:pt x="3328" y="20818"/>
                  <a:pt x="3293" y="20668"/>
                  <a:pt x="3241" y="20479"/>
                </a:cubicBezTo>
                <a:cubicBezTo>
                  <a:pt x="3229" y="20438"/>
                  <a:pt x="3220" y="20391"/>
                  <a:pt x="3210" y="20336"/>
                </a:cubicBezTo>
                <a:cubicBezTo>
                  <a:pt x="3201" y="20282"/>
                  <a:pt x="3194" y="20220"/>
                  <a:pt x="3187" y="20147"/>
                </a:cubicBezTo>
                <a:cubicBezTo>
                  <a:pt x="3174" y="19999"/>
                  <a:pt x="3164" y="19807"/>
                  <a:pt x="3159" y="19546"/>
                </a:cubicBezTo>
                <a:cubicBezTo>
                  <a:pt x="3148" y="19024"/>
                  <a:pt x="3154" y="18226"/>
                  <a:pt x="3171" y="16957"/>
                </a:cubicBezTo>
                <a:cubicBezTo>
                  <a:pt x="3189" y="15604"/>
                  <a:pt x="3203" y="14730"/>
                  <a:pt x="3220" y="14188"/>
                </a:cubicBezTo>
                <a:cubicBezTo>
                  <a:pt x="3232" y="13828"/>
                  <a:pt x="3245" y="13614"/>
                  <a:pt x="3264" y="13501"/>
                </a:cubicBezTo>
                <a:cubicBezTo>
                  <a:pt x="3264" y="13501"/>
                  <a:pt x="3264" y="13498"/>
                  <a:pt x="3264" y="13498"/>
                </a:cubicBezTo>
                <a:cubicBezTo>
                  <a:pt x="3269" y="13470"/>
                  <a:pt x="3273" y="13452"/>
                  <a:pt x="3279" y="13435"/>
                </a:cubicBezTo>
                <a:cubicBezTo>
                  <a:pt x="3284" y="13419"/>
                  <a:pt x="3290" y="13406"/>
                  <a:pt x="3296" y="13400"/>
                </a:cubicBezTo>
                <a:cubicBezTo>
                  <a:pt x="3321" y="13378"/>
                  <a:pt x="3352" y="13433"/>
                  <a:pt x="3393" y="13524"/>
                </a:cubicBezTo>
                <a:cubicBezTo>
                  <a:pt x="3424" y="13594"/>
                  <a:pt x="3470" y="13647"/>
                  <a:pt x="3521" y="13672"/>
                </a:cubicBezTo>
                <a:cubicBezTo>
                  <a:pt x="3571" y="13698"/>
                  <a:pt x="3625" y="13698"/>
                  <a:pt x="3670" y="13666"/>
                </a:cubicBezTo>
                <a:cubicBezTo>
                  <a:pt x="3700" y="13645"/>
                  <a:pt x="3725" y="13634"/>
                  <a:pt x="3748" y="13635"/>
                </a:cubicBezTo>
                <a:cubicBezTo>
                  <a:pt x="3770" y="13635"/>
                  <a:pt x="3789" y="13648"/>
                  <a:pt x="3805" y="13672"/>
                </a:cubicBezTo>
                <a:cubicBezTo>
                  <a:pt x="3813" y="13684"/>
                  <a:pt x="3819" y="13709"/>
                  <a:pt x="3826" y="13727"/>
                </a:cubicBezTo>
                <a:cubicBezTo>
                  <a:pt x="3832" y="13745"/>
                  <a:pt x="3841" y="13758"/>
                  <a:pt x="3846" y="13782"/>
                </a:cubicBezTo>
                <a:cubicBezTo>
                  <a:pt x="3858" y="13832"/>
                  <a:pt x="3866" y="13892"/>
                  <a:pt x="3874" y="13969"/>
                </a:cubicBezTo>
                <a:cubicBezTo>
                  <a:pt x="3879" y="14022"/>
                  <a:pt x="3888" y="14076"/>
                  <a:pt x="3902" y="14130"/>
                </a:cubicBezTo>
                <a:cubicBezTo>
                  <a:pt x="3915" y="14183"/>
                  <a:pt x="3933" y="14237"/>
                  <a:pt x="3953" y="14288"/>
                </a:cubicBezTo>
                <a:cubicBezTo>
                  <a:pt x="3972" y="14339"/>
                  <a:pt x="3994" y="14391"/>
                  <a:pt x="4018" y="14436"/>
                </a:cubicBezTo>
                <a:cubicBezTo>
                  <a:pt x="4089" y="14574"/>
                  <a:pt x="4174" y="14677"/>
                  <a:pt x="4242" y="14707"/>
                </a:cubicBezTo>
                <a:cubicBezTo>
                  <a:pt x="4265" y="14717"/>
                  <a:pt x="4286" y="14720"/>
                  <a:pt x="4304" y="14712"/>
                </a:cubicBezTo>
                <a:cubicBezTo>
                  <a:pt x="4321" y="14704"/>
                  <a:pt x="4336" y="14686"/>
                  <a:pt x="4346" y="14657"/>
                </a:cubicBezTo>
                <a:cubicBezTo>
                  <a:pt x="4372" y="14586"/>
                  <a:pt x="4292" y="14306"/>
                  <a:pt x="4167" y="14038"/>
                </a:cubicBezTo>
                <a:cubicBezTo>
                  <a:pt x="4083" y="13856"/>
                  <a:pt x="4015" y="13613"/>
                  <a:pt x="3968" y="13366"/>
                </a:cubicBezTo>
                <a:cubicBezTo>
                  <a:pt x="3953" y="13284"/>
                  <a:pt x="3939" y="13201"/>
                  <a:pt x="3929" y="13121"/>
                </a:cubicBezTo>
                <a:cubicBezTo>
                  <a:pt x="3909" y="12961"/>
                  <a:pt x="3898" y="12810"/>
                  <a:pt x="3903" y="12684"/>
                </a:cubicBezTo>
                <a:cubicBezTo>
                  <a:pt x="3903" y="12666"/>
                  <a:pt x="3907" y="12653"/>
                  <a:pt x="3908" y="12636"/>
                </a:cubicBezTo>
                <a:cubicBezTo>
                  <a:pt x="3911" y="12593"/>
                  <a:pt x="3914" y="12548"/>
                  <a:pt x="3920" y="12513"/>
                </a:cubicBezTo>
                <a:cubicBezTo>
                  <a:pt x="3930" y="12465"/>
                  <a:pt x="3943" y="12427"/>
                  <a:pt x="3959" y="12399"/>
                </a:cubicBezTo>
                <a:cubicBezTo>
                  <a:pt x="3979" y="12367"/>
                  <a:pt x="4006" y="12372"/>
                  <a:pt x="4036" y="12407"/>
                </a:cubicBezTo>
                <a:cubicBezTo>
                  <a:pt x="4051" y="12424"/>
                  <a:pt x="4068" y="12450"/>
                  <a:pt x="4083" y="12481"/>
                </a:cubicBezTo>
                <a:cubicBezTo>
                  <a:pt x="4098" y="12512"/>
                  <a:pt x="4113" y="12549"/>
                  <a:pt x="4126" y="12592"/>
                </a:cubicBezTo>
                <a:cubicBezTo>
                  <a:pt x="4158" y="12697"/>
                  <a:pt x="4190" y="12772"/>
                  <a:pt x="4223" y="12821"/>
                </a:cubicBezTo>
                <a:cubicBezTo>
                  <a:pt x="4255" y="12869"/>
                  <a:pt x="4288" y="12889"/>
                  <a:pt x="4322" y="12881"/>
                </a:cubicBezTo>
                <a:cubicBezTo>
                  <a:pt x="4322" y="12881"/>
                  <a:pt x="4323" y="12881"/>
                  <a:pt x="4323" y="12881"/>
                </a:cubicBezTo>
                <a:cubicBezTo>
                  <a:pt x="4326" y="12880"/>
                  <a:pt x="4329" y="12877"/>
                  <a:pt x="4332" y="12876"/>
                </a:cubicBezTo>
                <a:cubicBezTo>
                  <a:pt x="4363" y="12864"/>
                  <a:pt x="4396" y="12830"/>
                  <a:pt x="4429" y="12771"/>
                </a:cubicBezTo>
                <a:cubicBezTo>
                  <a:pt x="4467" y="12705"/>
                  <a:pt x="4505" y="12611"/>
                  <a:pt x="4546" y="12489"/>
                </a:cubicBezTo>
                <a:cubicBezTo>
                  <a:pt x="4582" y="12383"/>
                  <a:pt x="4603" y="12297"/>
                  <a:pt x="4614" y="12220"/>
                </a:cubicBezTo>
                <a:cubicBezTo>
                  <a:pt x="4616" y="12206"/>
                  <a:pt x="4619" y="12188"/>
                  <a:pt x="4620" y="12175"/>
                </a:cubicBezTo>
                <a:cubicBezTo>
                  <a:pt x="4624" y="12133"/>
                  <a:pt x="4624" y="12095"/>
                  <a:pt x="4619" y="12062"/>
                </a:cubicBezTo>
                <a:cubicBezTo>
                  <a:pt x="4613" y="12029"/>
                  <a:pt x="4604" y="12001"/>
                  <a:pt x="4590" y="11978"/>
                </a:cubicBezTo>
                <a:cubicBezTo>
                  <a:pt x="4580" y="11960"/>
                  <a:pt x="4565" y="11949"/>
                  <a:pt x="4550" y="11936"/>
                </a:cubicBezTo>
                <a:cubicBezTo>
                  <a:pt x="4545" y="11932"/>
                  <a:pt x="4540" y="11924"/>
                  <a:pt x="4534" y="11920"/>
                </a:cubicBezTo>
                <a:cubicBezTo>
                  <a:pt x="4511" y="11905"/>
                  <a:pt x="4483" y="11894"/>
                  <a:pt x="4451" y="11888"/>
                </a:cubicBezTo>
                <a:cubicBezTo>
                  <a:pt x="4451" y="11888"/>
                  <a:pt x="4450" y="11888"/>
                  <a:pt x="4450" y="11888"/>
                </a:cubicBezTo>
                <a:cubicBezTo>
                  <a:pt x="4417" y="11882"/>
                  <a:pt x="4381" y="11883"/>
                  <a:pt x="4339" y="11886"/>
                </a:cubicBezTo>
                <a:cubicBezTo>
                  <a:pt x="4297" y="11889"/>
                  <a:pt x="4252" y="11895"/>
                  <a:pt x="4200" y="11907"/>
                </a:cubicBezTo>
                <a:lnTo>
                  <a:pt x="3935" y="11965"/>
                </a:lnTo>
                <a:lnTo>
                  <a:pt x="3876" y="10821"/>
                </a:lnTo>
                <a:cubicBezTo>
                  <a:pt x="3844" y="10192"/>
                  <a:pt x="3804" y="9084"/>
                  <a:pt x="3786" y="8356"/>
                </a:cubicBezTo>
                <a:cubicBezTo>
                  <a:pt x="3768" y="7629"/>
                  <a:pt x="3715" y="6931"/>
                  <a:pt x="3669" y="6807"/>
                </a:cubicBezTo>
                <a:cubicBezTo>
                  <a:pt x="3634" y="6713"/>
                  <a:pt x="3604" y="6565"/>
                  <a:pt x="3591" y="6438"/>
                </a:cubicBezTo>
                <a:cubicBezTo>
                  <a:pt x="3587" y="6395"/>
                  <a:pt x="3585" y="6356"/>
                  <a:pt x="3585" y="6320"/>
                </a:cubicBezTo>
                <a:cubicBezTo>
                  <a:pt x="3585" y="6286"/>
                  <a:pt x="3578" y="6241"/>
                  <a:pt x="3566" y="6190"/>
                </a:cubicBezTo>
                <a:cubicBezTo>
                  <a:pt x="3566" y="6190"/>
                  <a:pt x="3566" y="6189"/>
                  <a:pt x="3566" y="6188"/>
                </a:cubicBezTo>
                <a:cubicBezTo>
                  <a:pt x="3485" y="5829"/>
                  <a:pt x="3146" y="5120"/>
                  <a:pt x="2949" y="4934"/>
                </a:cubicBezTo>
                <a:cubicBezTo>
                  <a:pt x="2906" y="4893"/>
                  <a:pt x="2873" y="4842"/>
                  <a:pt x="2852" y="4781"/>
                </a:cubicBezTo>
                <a:cubicBezTo>
                  <a:pt x="2841" y="4750"/>
                  <a:pt x="2834" y="4716"/>
                  <a:pt x="2829" y="4678"/>
                </a:cubicBezTo>
                <a:cubicBezTo>
                  <a:pt x="2814" y="4566"/>
                  <a:pt x="2822" y="4422"/>
                  <a:pt x="2856" y="4231"/>
                </a:cubicBezTo>
                <a:cubicBezTo>
                  <a:pt x="2878" y="4104"/>
                  <a:pt x="2912" y="3957"/>
                  <a:pt x="2957" y="3785"/>
                </a:cubicBezTo>
                <a:cubicBezTo>
                  <a:pt x="2969" y="3738"/>
                  <a:pt x="2981" y="3686"/>
                  <a:pt x="2991" y="3627"/>
                </a:cubicBezTo>
                <a:cubicBezTo>
                  <a:pt x="3001" y="3569"/>
                  <a:pt x="3009" y="3503"/>
                  <a:pt x="3017" y="3435"/>
                </a:cubicBezTo>
                <a:cubicBezTo>
                  <a:pt x="3034" y="3298"/>
                  <a:pt x="3048" y="3144"/>
                  <a:pt x="3057" y="2979"/>
                </a:cubicBezTo>
                <a:cubicBezTo>
                  <a:pt x="3067" y="2814"/>
                  <a:pt x="3073" y="2637"/>
                  <a:pt x="3076" y="2460"/>
                </a:cubicBezTo>
                <a:cubicBezTo>
                  <a:pt x="3087" y="1839"/>
                  <a:pt x="3058" y="1192"/>
                  <a:pt x="2995" y="859"/>
                </a:cubicBezTo>
                <a:cubicBezTo>
                  <a:pt x="2977" y="764"/>
                  <a:pt x="2957" y="696"/>
                  <a:pt x="2934" y="661"/>
                </a:cubicBezTo>
                <a:cubicBezTo>
                  <a:pt x="2922" y="643"/>
                  <a:pt x="2909" y="632"/>
                  <a:pt x="2897" y="632"/>
                </a:cubicBezTo>
                <a:cubicBezTo>
                  <a:pt x="2861" y="632"/>
                  <a:pt x="2819" y="607"/>
                  <a:pt x="2780" y="564"/>
                </a:cubicBezTo>
                <a:cubicBezTo>
                  <a:pt x="2740" y="521"/>
                  <a:pt x="2703" y="460"/>
                  <a:pt x="2679" y="395"/>
                </a:cubicBezTo>
                <a:cubicBezTo>
                  <a:pt x="2667" y="362"/>
                  <a:pt x="2645" y="332"/>
                  <a:pt x="2616" y="303"/>
                </a:cubicBezTo>
                <a:cubicBezTo>
                  <a:pt x="2557" y="244"/>
                  <a:pt x="2469" y="192"/>
                  <a:pt x="2372" y="163"/>
                </a:cubicBezTo>
                <a:cubicBezTo>
                  <a:pt x="2323" y="148"/>
                  <a:pt x="2272" y="137"/>
                  <a:pt x="2221" y="134"/>
                </a:cubicBezTo>
                <a:close/>
                <a:moveTo>
                  <a:pt x="5273" y="8348"/>
                </a:moveTo>
                <a:cubicBezTo>
                  <a:pt x="5262" y="8352"/>
                  <a:pt x="5252" y="8367"/>
                  <a:pt x="5244" y="8385"/>
                </a:cubicBezTo>
                <a:cubicBezTo>
                  <a:pt x="5217" y="8441"/>
                  <a:pt x="5199" y="8555"/>
                  <a:pt x="5181" y="8740"/>
                </a:cubicBezTo>
                <a:cubicBezTo>
                  <a:pt x="5170" y="8854"/>
                  <a:pt x="5152" y="8942"/>
                  <a:pt x="5126" y="9006"/>
                </a:cubicBezTo>
                <a:cubicBezTo>
                  <a:pt x="5099" y="9071"/>
                  <a:pt x="5063" y="9113"/>
                  <a:pt x="5014" y="9136"/>
                </a:cubicBezTo>
                <a:cubicBezTo>
                  <a:pt x="4982" y="9152"/>
                  <a:pt x="4947" y="9157"/>
                  <a:pt x="4903" y="9157"/>
                </a:cubicBezTo>
                <a:cubicBezTo>
                  <a:pt x="4838" y="9157"/>
                  <a:pt x="4777" y="9180"/>
                  <a:pt x="4734" y="9215"/>
                </a:cubicBezTo>
                <a:cubicBezTo>
                  <a:pt x="4690" y="9251"/>
                  <a:pt x="4663" y="9300"/>
                  <a:pt x="4663" y="9354"/>
                </a:cubicBezTo>
                <a:cubicBezTo>
                  <a:pt x="4663" y="9367"/>
                  <a:pt x="4667" y="9380"/>
                  <a:pt x="4670" y="9391"/>
                </a:cubicBezTo>
                <a:cubicBezTo>
                  <a:pt x="4695" y="9468"/>
                  <a:pt x="4799" y="9488"/>
                  <a:pt x="4924" y="9433"/>
                </a:cubicBezTo>
                <a:cubicBezTo>
                  <a:pt x="5003" y="9398"/>
                  <a:pt x="5073" y="9395"/>
                  <a:pt x="5128" y="9417"/>
                </a:cubicBezTo>
                <a:cubicBezTo>
                  <a:pt x="5182" y="9439"/>
                  <a:pt x="5222" y="9489"/>
                  <a:pt x="5239" y="9562"/>
                </a:cubicBezTo>
                <a:cubicBezTo>
                  <a:pt x="5248" y="9601"/>
                  <a:pt x="5257" y="9631"/>
                  <a:pt x="5268" y="9657"/>
                </a:cubicBezTo>
                <a:cubicBezTo>
                  <a:pt x="5278" y="9682"/>
                  <a:pt x="5290" y="9702"/>
                  <a:pt x="5302" y="9715"/>
                </a:cubicBezTo>
                <a:cubicBezTo>
                  <a:pt x="5338" y="9753"/>
                  <a:pt x="5378" y="9734"/>
                  <a:pt x="5420" y="9662"/>
                </a:cubicBezTo>
                <a:cubicBezTo>
                  <a:pt x="5434" y="9638"/>
                  <a:pt x="5448" y="9608"/>
                  <a:pt x="5462" y="9573"/>
                </a:cubicBezTo>
                <a:cubicBezTo>
                  <a:pt x="5490" y="9501"/>
                  <a:pt x="5518" y="9407"/>
                  <a:pt x="5545" y="9291"/>
                </a:cubicBezTo>
                <a:cubicBezTo>
                  <a:pt x="5610" y="9005"/>
                  <a:pt x="5595" y="8862"/>
                  <a:pt x="5478" y="8627"/>
                </a:cubicBezTo>
                <a:cubicBezTo>
                  <a:pt x="5378" y="8428"/>
                  <a:pt x="5316" y="8331"/>
                  <a:pt x="5273" y="8348"/>
                </a:cubicBezTo>
                <a:close/>
                <a:moveTo>
                  <a:pt x="11074" y="8485"/>
                </a:moveTo>
                <a:cubicBezTo>
                  <a:pt x="11045" y="8500"/>
                  <a:pt x="11012" y="8574"/>
                  <a:pt x="10961" y="8696"/>
                </a:cubicBezTo>
                <a:cubicBezTo>
                  <a:pt x="10884" y="8886"/>
                  <a:pt x="10762" y="9052"/>
                  <a:pt x="10690" y="9064"/>
                </a:cubicBezTo>
                <a:cubicBezTo>
                  <a:pt x="10619" y="9077"/>
                  <a:pt x="10466" y="9103"/>
                  <a:pt x="10349" y="9122"/>
                </a:cubicBezTo>
                <a:cubicBezTo>
                  <a:pt x="10262" y="9137"/>
                  <a:pt x="10186" y="9190"/>
                  <a:pt x="10154" y="9251"/>
                </a:cubicBezTo>
                <a:cubicBezTo>
                  <a:pt x="10143" y="9272"/>
                  <a:pt x="10137" y="9294"/>
                  <a:pt x="10138" y="9315"/>
                </a:cubicBezTo>
                <a:cubicBezTo>
                  <a:pt x="10138" y="9326"/>
                  <a:pt x="10141" y="9335"/>
                  <a:pt x="10149" y="9346"/>
                </a:cubicBezTo>
                <a:cubicBezTo>
                  <a:pt x="10149" y="9346"/>
                  <a:pt x="10150" y="9346"/>
                  <a:pt x="10150" y="9346"/>
                </a:cubicBezTo>
                <a:cubicBezTo>
                  <a:pt x="10158" y="9357"/>
                  <a:pt x="10171" y="9367"/>
                  <a:pt x="10186" y="9378"/>
                </a:cubicBezTo>
                <a:cubicBezTo>
                  <a:pt x="10217" y="9398"/>
                  <a:pt x="10262" y="9418"/>
                  <a:pt x="10317" y="9436"/>
                </a:cubicBezTo>
                <a:cubicBezTo>
                  <a:pt x="10318" y="9436"/>
                  <a:pt x="10317" y="9435"/>
                  <a:pt x="10318" y="9436"/>
                </a:cubicBezTo>
                <a:cubicBezTo>
                  <a:pt x="10374" y="9453"/>
                  <a:pt x="10441" y="9470"/>
                  <a:pt x="10515" y="9483"/>
                </a:cubicBezTo>
                <a:cubicBezTo>
                  <a:pt x="10587" y="9496"/>
                  <a:pt x="10666" y="9506"/>
                  <a:pt x="10749" y="9512"/>
                </a:cubicBezTo>
                <a:cubicBezTo>
                  <a:pt x="10751" y="9512"/>
                  <a:pt x="10752" y="9512"/>
                  <a:pt x="10754" y="9512"/>
                </a:cubicBezTo>
                <a:lnTo>
                  <a:pt x="11359" y="9554"/>
                </a:lnTo>
                <a:lnTo>
                  <a:pt x="11247" y="9028"/>
                </a:lnTo>
                <a:lnTo>
                  <a:pt x="11238" y="8993"/>
                </a:lnTo>
                <a:cubicBezTo>
                  <a:pt x="11194" y="8800"/>
                  <a:pt x="11176" y="8721"/>
                  <a:pt x="11149" y="8603"/>
                </a:cubicBezTo>
                <a:cubicBezTo>
                  <a:pt x="11122" y="8509"/>
                  <a:pt x="11100" y="8471"/>
                  <a:pt x="11074" y="8485"/>
                </a:cubicBezTo>
                <a:close/>
                <a:moveTo>
                  <a:pt x="16504" y="8598"/>
                </a:moveTo>
                <a:cubicBezTo>
                  <a:pt x="16454" y="8596"/>
                  <a:pt x="16417" y="8630"/>
                  <a:pt x="16404" y="8701"/>
                </a:cubicBezTo>
                <a:cubicBezTo>
                  <a:pt x="16404" y="8704"/>
                  <a:pt x="16404" y="8708"/>
                  <a:pt x="16403" y="8711"/>
                </a:cubicBezTo>
                <a:cubicBezTo>
                  <a:pt x="16400" y="8735"/>
                  <a:pt x="16398" y="8764"/>
                  <a:pt x="16401" y="8796"/>
                </a:cubicBezTo>
                <a:cubicBezTo>
                  <a:pt x="16413" y="8969"/>
                  <a:pt x="16323" y="9046"/>
                  <a:pt x="16130" y="9030"/>
                </a:cubicBezTo>
                <a:cubicBezTo>
                  <a:pt x="16051" y="9023"/>
                  <a:pt x="15979" y="9039"/>
                  <a:pt x="15927" y="9067"/>
                </a:cubicBezTo>
                <a:cubicBezTo>
                  <a:pt x="15874" y="9095"/>
                  <a:pt x="15841" y="9137"/>
                  <a:pt x="15841" y="9186"/>
                </a:cubicBezTo>
                <a:cubicBezTo>
                  <a:pt x="15841" y="9211"/>
                  <a:pt x="15848" y="9235"/>
                  <a:pt x="15859" y="9257"/>
                </a:cubicBezTo>
                <a:cubicBezTo>
                  <a:pt x="15871" y="9280"/>
                  <a:pt x="15888" y="9301"/>
                  <a:pt x="15908" y="9320"/>
                </a:cubicBezTo>
                <a:cubicBezTo>
                  <a:pt x="15914" y="9325"/>
                  <a:pt x="15922" y="9328"/>
                  <a:pt x="15929" y="9333"/>
                </a:cubicBezTo>
                <a:cubicBezTo>
                  <a:pt x="15943" y="9344"/>
                  <a:pt x="15958" y="9354"/>
                  <a:pt x="15975" y="9362"/>
                </a:cubicBezTo>
                <a:cubicBezTo>
                  <a:pt x="16000" y="9372"/>
                  <a:pt x="16026" y="9379"/>
                  <a:pt x="16053" y="9381"/>
                </a:cubicBezTo>
                <a:cubicBezTo>
                  <a:pt x="16069" y="9382"/>
                  <a:pt x="16087" y="9393"/>
                  <a:pt x="16104" y="9396"/>
                </a:cubicBezTo>
                <a:cubicBezTo>
                  <a:pt x="16391" y="9430"/>
                  <a:pt x="16441" y="9458"/>
                  <a:pt x="16498" y="9612"/>
                </a:cubicBezTo>
                <a:cubicBezTo>
                  <a:pt x="16500" y="9618"/>
                  <a:pt x="16502" y="9621"/>
                  <a:pt x="16505" y="9626"/>
                </a:cubicBezTo>
                <a:cubicBezTo>
                  <a:pt x="16563" y="9659"/>
                  <a:pt x="16620" y="9662"/>
                  <a:pt x="16655" y="9636"/>
                </a:cubicBezTo>
                <a:cubicBezTo>
                  <a:pt x="16655" y="9636"/>
                  <a:pt x="16656" y="9636"/>
                  <a:pt x="16656" y="9636"/>
                </a:cubicBezTo>
                <a:cubicBezTo>
                  <a:pt x="16706" y="9575"/>
                  <a:pt x="16753" y="9463"/>
                  <a:pt x="16782" y="9325"/>
                </a:cubicBezTo>
                <a:cubicBezTo>
                  <a:pt x="16800" y="9215"/>
                  <a:pt x="16805" y="9097"/>
                  <a:pt x="16794" y="8996"/>
                </a:cubicBezTo>
                <a:cubicBezTo>
                  <a:pt x="16791" y="8974"/>
                  <a:pt x="16789" y="8951"/>
                  <a:pt x="16784" y="8930"/>
                </a:cubicBezTo>
                <a:cubicBezTo>
                  <a:pt x="16768" y="8866"/>
                  <a:pt x="16743" y="8808"/>
                  <a:pt x="16711" y="8759"/>
                </a:cubicBezTo>
                <a:cubicBezTo>
                  <a:pt x="16666" y="8690"/>
                  <a:pt x="16604" y="8640"/>
                  <a:pt x="16532" y="8606"/>
                </a:cubicBezTo>
                <a:cubicBezTo>
                  <a:pt x="16523" y="8603"/>
                  <a:pt x="16513" y="8598"/>
                  <a:pt x="16504" y="8598"/>
                </a:cubicBezTo>
                <a:close/>
              </a:path>
            </a:pathLst>
          </a:custGeom>
          <a:ln w="12700">
            <a:miter lim="400000"/>
          </a:ln>
        </p:spPr>
      </p:pic>
      <p:sp>
        <p:nvSpPr>
          <p:cNvPr id="84" name="CHOK…"/>
          <p:cNvSpPr txBox="1"/>
          <p:nvPr/>
        </p:nvSpPr>
        <p:spPr>
          <a:xfrm>
            <a:off x="1886394" y="5175414"/>
            <a:ext cx="1717511" cy="9296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r>
              <a:t>CHOK</a:t>
            </a:r>
          </a:p>
          <a:p>
            <a:pPr/>
            <a:r>
              <a:t>- Overvældelse </a:t>
            </a:r>
          </a:p>
          <a:p>
            <a:pPr/>
            <a:r>
              <a:t>- lukker ned</a:t>
            </a:r>
          </a:p>
        </p:txBody>
      </p:sp>
      <p:sp>
        <p:nvSpPr>
          <p:cNvPr id="85" name="REAKTION…"/>
          <p:cNvSpPr txBox="1"/>
          <p:nvPr/>
        </p:nvSpPr>
        <p:spPr>
          <a:xfrm>
            <a:off x="3915123" y="5175414"/>
            <a:ext cx="1898206" cy="9296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r>
              <a:t>REAKTION</a:t>
            </a:r>
          </a:p>
          <a:p>
            <a:pPr marL="180472" indent="-180472">
              <a:buSzPct val="100000"/>
              <a:buChar char="-"/>
            </a:pPr>
            <a:r>
              <a:t>Følelser frem</a:t>
            </a:r>
          </a:p>
          <a:p>
            <a:pPr marL="180472" indent="-180472">
              <a:buSzPct val="100000"/>
              <a:buChar char="-"/>
            </a:pPr>
            <a:r>
              <a:t>Alarm I kroppen</a:t>
            </a:r>
          </a:p>
        </p:txBody>
      </p:sp>
      <p:sp>
        <p:nvSpPr>
          <p:cNvPr id="86" name="BEARBEJDNING…"/>
          <p:cNvSpPr txBox="1"/>
          <p:nvPr/>
        </p:nvSpPr>
        <p:spPr>
          <a:xfrm>
            <a:off x="6172451" y="5175414"/>
            <a:ext cx="2378754" cy="9296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r>
              <a:t>BEARBEJDNING</a:t>
            </a:r>
          </a:p>
          <a:p>
            <a:pPr/>
            <a:r>
              <a:t>- Bedre regulering </a:t>
            </a:r>
          </a:p>
          <a:p>
            <a:pPr/>
            <a:r>
              <a:t>- håndtering/forståelse</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 name="Tab af…"/>
          <p:cNvSpPr txBox="1"/>
          <p:nvPr>
            <p:ph type="title"/>
          </p:nvPr>
        </p:nvSpPr>
        <p:spPr>
          <a:xfrm>
            <a:off x="838200" y="310970"/>
            <a:ext cx="10515600" cy="1148350"/>
          </a:xfrm>
          <a:prstGeom prst="rect">
            <a:avLst/>
          </a:prstGeom>
        </p:spPr>
        <p:txBody>
          <a:bodyPr/>
          <a:lstStyle>
            <a:lvl1pPr>
              <a:defRPr sz="3700"/>
            </a:lvl1pPr>
          </a:lstStyle>
          <a:p>
            <a:pPr/>
            <a:r>
              <a:t>Tab af…</a:t>
            </a:r>
          </a:p>
        </p:txBody>
      </p:sp>
      <p:pic>
        <p:nvPicPr>
          <p:cNvPr id="91" name="tab af mening, kontrol, tryghed og andre.jpg" descr="tab af mening, kontrol, tryghed og andre.jpg"/>
          <p:cNvPicPr>
            <a:picLocks noChangeAspect="1"/>
          </p:cNvPicPr>
          <p:nvPr/>
        </p:nvPicPr>
        <p:blipFill>
          <a:blip r:embed="rId3">
            <a:extLst/>
          </a:blip>
          <a:srcRect l="6793" t="9123" r="2704" b="16391"/>
          <a:stretch>
            <a:fillRect/>
          </a:stretch>
        </p:blipFill>
        <p:spPr>
          <a:xfrm>
            <a:off x="2723951" y="653652"/>
            <a:ext cx="6744234" cy="555072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 name="Alarm i hjernen"/>
          <p:cNvSpPr txBox="1"/>
          <p:nvPr>
            <p:ph type="title"/>
          </p:nvPr>
        </p:nvSpPr>
        <p:spPr>
          <a:xfrm>
            <a:off x="762550" y="305709"/>
            <a:ext cx="4056185" cy="1148349"/>
          </a:xfrm>
          <a:prstGeom prst="rect">
            <a:avLst/>
          </a:prstGeom>
        </p:spPr>
        <p:txBody>
          <a:bodyPr/>
          <a:lstStyle/>
          <a:p>
            <a:pPr/>
            <a:r>
              <a:t>Alarm i hjernen</a:t>
            </a:r>
          </a:p>
        </p:txBody>
      </p:sp>
      <p:sp>
        <p:nvSpPr>
          <p:cNvPr id="96" name="Hjernen virker ikke som den plejer:…"/>
          <p:cNvSpPr txBox="1"/>
          <p:nvPr>
            <p:ph type="body" sz="half" idx="1"/>
          </p:nvPr>
        </p:nvSpPr>
        <p:spPr>
          <a:xfrm>
            <a:off x="838200" y="1937231"/>
            <a:ext cx="5935618" cy="3793237"/>
          </a:xfrm>
          <a:prstGeom prst="rect">
            <a:avLst/>
          </a:prstGeom>
        </p:spPr>
        <p:txBody>
          <a:bodyPr/>
          <a:lstStyle/>
          <a:p>
            <a:pPr marL="0" indent="0" defTabSz="914400">
              <a:lnSpc>
                <a:spcPct val="150000"/>
              </a:lnSpc>
              <a:spcBef>
                <a:spcPts val="0"/>
              </a:spcBef>
              <a:buSzTx/>
              <a:buNone/>
              <a:tabLst>
                <a:tab pos="177800" algn="l"/>
                <a:tab pos="355600" algn="l"/>
                <a:tab pos="533400" algn="l"/>
                <a:tab pos="723900" algn="l"/>
                <a:tab pos="901700" algn="l"/>
                <a:tab pos="1079500" algn="l"/>
                <a:tab pos="1257300" algn="l"/>
                <a:tab pos="1447800" algn="l"/>
                <a:tab pos="1625600" algn="l"/>
                <a:tab pos="1803400" algn="l"/>
                <a:tab pos="1993900" algn="l"/>
                <a:tab pos="2171700" algn="l"/>
              </a:tabLst>
              <a:defRPr b="1" i="1" sz="2300">
                <a:solidFill>
                  <a:srgbClr val="111111"/>
                </a:solidFill>
              </a:defRPr>
            </a:pPr>
            <a:r>
              <a:t>Hjernen virker ikke som den plejer: </a:t>
            </a:r>
          </a:p>
          <a:p>
            <a:pPr marL="0" indent="0" defTabSz="914400">
              <a:lnSpc>
                <a:spcPct val="150000"/>
              </a:lnSpc>
              <a:spcBef>
                <a:spcPts val="0"/>
              </a:spcBef>
              <a:buSzTx/>
              <a:buNone/>
              <a:tabLst>
                <a:tab pos="177800" algn="l"/>
                <a:tab pos="355600" algn="l"/>
                <a:tab pos="533400" algn="l"/>
                <a:tab pos="723900" algn="l"/>
                <a:tab pos="901700" algn="l"/>
                <a:tab pos="1079500" algn="l"/>
                <a:tab pos="1257300" algn="l"/>
                <a:tab pos="1447800" algn="l"/>
                <a:tab pos="1625600" algn="l"/>
                <a:tab pos="1803400" algn="l"/>
                <a:tab pos="1993900" algn="l"/>
                <a:tab pos="2171700" algn="l"/>
              </a:tabLst>
              <a:defRPr i="1" sz="2300">
                <a:solidFill>
                  <a:srgbClr val="111111"/>
                </a:solidFill>
              </a:defRPr>
            </a:pPr>
            <a:r>
              <a:t>- Orienteringsevnen svækkes</a:t>
            </a:r>
          </a:p>
          <a:p>
            <a:pPr marL="0" indent="0" defTabSz="914400">
              <a:lnSpc>
                <a:spcPct val="150000"/>
              </a:lnSpc>
              <a:spcBef>
                <a:spcPts val="0"/>
              </a:spcBef>
              <a:buSzTx/>
              <a:buNone/>
              <a:tabLst>
                <a:tab pos="177800" algn="l"/>
                <a:tab pos="355600" algn="l"/>
                <a:tab pos="533400" algn="l"/>
                <a:tab pos="723900" algn="l"/>
                <a:tab pos="901700" algn="l"/>
                <a:tab pos="1079500" algn="l"/>
                <a:tab pos="1257300" algn="l"/>
                <a:tab pos="1447800" algn="l"/>
                <a:tab pos="1625600" algn="l"/>
                <a:tab pos="1803400" algn="l"/>
                <a:tab pos="1993900" algn="l"/>
                <a:tab pos="2171700" algn="l"/>
              </a:tabLst>
              <a:defRPr i="1" sz="2300">
                <a:solidFill>
                  <a:srgbClr val="111111"/>
                </a:solidFill>
              </a:defRPr>
            </a:pPr>
            <a:r>
              <a:t>- Nedsat hukommelse </a:t>
            </a:r>
          </a:p>
          <a:p>
            <a:pPr marL="0" indent="0" defTabSz="914400">
              <a:lnSpc>
                <a:spcPct val="150000"/>
              </a:lnSpc>
              <a:spcBef>
                <a:spcPts val="0"/>
              </a:spcBef>
              <a:buSzTx/>
              <a:buNone/>
              <a:tabLst>
                <a:tab pos="177800" algn="l"/>
                <a:tab pos="355600" algn="l"/>
                <a:tab pos="533400" algn="l"/>
                <a:tab pos="723900" algn="l"/>
                <a:tab pos="901700" algn="l"/>
                <a:tab pos="1079500" algn="l"/>
                <a:tab pos="1257300" algn="l"/>
                <a:tab pos="1447800" algn="l"/>
                <a:tab pos="1625600" algn="l"/>
                <a:tab pos="1803400" algn="l"/>
                <a:tab pos="1993900" algn="l"/>
                <a:tab pos="2171700" algn="l"/>
              </a:tabLst>
              <a:defRPr i="1" sz="2300">
                <a:solidFill>
                  <a:srgbClr val="111111"/>
                </a:solidFill>
              </a:defRPr>
            </a:pPr>
            <a:r>
              <a:t>- Koncentrations besvær</a:t>
            </a:r>
          </a:p>
          <a:p>
            <a:pPr marL="0" indent="0" defTabSz="914400">
              <a:lnSpc>
                <a:spcPct val="150000"/>
              </a:lnSpc>
              <a:spcBef>
                <a:spcPts val="0"/>
              </a:spcBef>
              <a:buSzTx/>
              <a:buNone/>
              <a:tabLst>
                <a:tab pos="177800" algn="l"/>
                <a:tab pos="355600" algn="l"/>
                <a:tab pos="533400" algn="l"/>
                <a:tab pos="723900" algn="l"/>
                <a:tab pos="901700" algn="l"/>
                <a:tab pos="1079500" algn="l"/>
                <a:tab pos="1257300" algn="l"/>
                <a:tab pos="1447800" algn="l"/>
                <a:tab pos="1625600" algn="l"/>
                <a:tab pos="1803400" algn="l"/>
                <a:tab pos="1993900" algn="l"/>
                <a:tab pos="2171700" algn="l"/>
              </a:tabLst>
              <a:defRPr i="1" sz="2300">
                <a:solidFill>
                  <a:srgbClr val="111111"/>
                </a:solidFill>
              </a:defRPr>
            </a:pPr>
            <a:r>
              <a:t>- Logisk tænkning forringes</a:t>
            </a:r>
          </a:p>
          <a:p>
            <a:pPr marL="0" indent="0" defTabSz="914400">
              <a:lnSpc>
                <a:spcPct val="150000"/>
              </a:lnSpc>
              <a:spcBef>
                <a:spcPts val="0"/>
              </a:spcBef>
              <a:buSzTx/>
              <a:buNone/>
              <a:tabLst>
                <a:tab pos="177800" algn="l"/>
                <a:tab pos="355600" algn="l"/>
                <a:tab pos="533400" algn="l"/>
                <a:tab pos="723900" algn="l"/>
                <a:tab pos="901700" algn="l"/>
                <a:tab pos="1079500" algn="l"/>
                <a:tab pos="1257300" algn="l"/>
                <a:tab pos="1447800" algn="l"/>
                <a:tab pos="1625600" algn="l"/>
                <a:tab pos="1803400" algn="l"/>
                <a:tab pos="1993900" algn="l"/>
                <a:tab pos="2171700" algn="l"/>
              </a:tabLst>
              <a:defRPr i="1" sz="2300">
                <a:solidFill>
                  <a:srgbClr val="111111"/>
                </a:solidFill>
              </a:defRPr>
            </a:pPr>
            <a:r>
              <a:t>- tab af tid og rum fornemmelse</a:t>
            </a:r>
          </a:p>
        </p:txBody>
      </p:sp>
      <p:pic>
        <p:nvPicPr>
          <p:cNvPr id="97" name="hjernen i alarm.jpg" descr="hjernen i alarm.jpg"/>
          <p:cNvPicPr>
            <a:picLocks noChangeAspect="1"/>
          </p:cNvPicPr>
          <p:nvPr/>
        </p:nvPicPr>
        <p:blipFill>
          <a:blip r:embed="rId3">
            <a:extLst/>
          </a:blip>
          <a:srcRect l="0" t="0" r="0" b="33333"/>
          <a:stretch>
            <a:fillRect/>
          </a:stretch>
        </p:blipFill>
        <p:spPr>
          <a:xfrm>
            <a:off x="6865549" y="1179709"/>
            <a:ext cx="4498661" cy="449866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Kroppens alarm"/>
          <p:cNvSpPr txBox="1"/>
          <p:nvPr>
            <p:ph type="title"/>
          </p:nvPr>
        </p:nvSpPr>
        <p:spPr>
          <a:xfrm>
            <a:off x="573429" y="305709"/>
            <a:ext cx="4718200" cy="1148349"/>
          </a:xfrm>
          <a:prstGeom prst="rect">
            <a:avLst/>
          </a:prstGeom>
        </p:spPr>
        <p:txBody>
          <a:bodyPr/>
          <a:lstStyle/>
          <a:p>
            <a:pPr/>
            <a:r>
              <a:t>Kroppens alarm</a:t>
            </a:r>
          </a:p>
        </p:txBody>
      </p:sp>
      <p:sp>
        <p:nvSpPr>
          <p:cNvPr id="102" name="i en krisesituation aktiveres kroppens resurser i et forsøg på at afhjælpe krisen.…"/>
          <p:cNvSpPr txBox="1"/>
          <p:nvPr>
            <p:ph type="body" sz="half" idx="1"/>
          </p:nvPr>
        </p:nvSpPr>
        <p:spPr>
          <a:xfrm>
            <a:off x="573430" y="1822368"/>
            <a:ext cx="5006164" cy="3793236"/>
          </a:xfrm>
          <a:prstGeom prst="rect">
            <a:avLst/>
          </a:prstGeom>
        </p:spPr>
        <p:txBody>
          <a:bodyPr/>
          <a:lstStyle/>
          <a:p>
            <a:pPr marL="270710" indent="-270710" defTabSz="12700">
              <a:lnSpc>
                <a:spcPct val="135000"/>
              </a:lnSpc>
              <a:spcBef>
                <a:spcPts val="0"/>
              </a:spcBef>
              <a:buFontTx/>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i="1" sz="1800">
                <a:solidFill>
                  <a:srgbClr val="111111"/>
                </a:solidFill>
              </a:defRPr>
            </a:pPr>
            <a:r>
              <a:t>i en krisesituation aktiveres kroppens resurser i et forsøg på at afhjælpe krisen.</a:t>
            </a:r>
          </a:p>
          <a:p>
            <a:pPr marL="270710" indent="-270710" defTabSz="12700">
              <a:lnSpc>
                <a:spcPct val="135000"/>
              </a:lnSpc>
              <a:spcBef>
                <a:spcPts val="0"/>
              </a:spcBef>
              <a:buFontTx/>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i="1" sz="1800">
                <a:solidFill>
                  <a:srgbClr val="111111"/>
                </a:solidFill>
              </a:defRPr>
            </a:pPr>
          </a:p>
          <a:p>
            <a:pPr marL="270710" indent="-270710" defTabSz="12700">
              <a:lnSpc>
                <a:spcPct val="135000"/>
              </a:lnSpc>
              <a:spcBef>
                <a:spcPts val="0"/>
              </a:spcBef>
              <a:buFontTx/>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i="1" sz="1800">
                <a:solidFill>
                  <a:srgbClr val="111111"/>
                </a:solidFill>
              </a:defRPr>
            </a:pPr>
            <a:r>
              <a:t>kort sigt:  Hjertebanken muskelspændinger, affaldsstoffer udskilles.</a:t>
            </a:r>
          </a:p>
          <a:p>
            <a:pPr marL="0" indent="0" defTabSz="12700">
              <a:lnSpc>
                <a:spcPct val="135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i="1" sz="1800">
                <a:solidFill>
                  <a:srgbClr val="111111"/>
                </a:solidFill>
              </a:defRPr>
            </a:pPr>
          </a:p>
          <a:p>
            <a:pPr marL="270710" indent="-270710" defTabSz="12700">
              <a:lnSpc>
                <a:spcPct val="135000"/>
              </a:lnSpc>
              <a:spcBef>
                <a:spcPts val="0"/>
              </a:spcBef>
              <a:buFontTx/>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i="1" sz="1800">
                <a:solidFill>
                  <a:srgbClr val="111111"/>
                </a:solidFill>
              </a:defRPr>
            </a:pPr>
            <a:r>
              <a:t>lang sigt: hormoner udskilles, generel øget hjerterytme, øget stofskifte.</a:t>
            </a:r>
          </a:p>
        </p:txBody>
      </p:sp>
      <p:pic>
        <p:nvPicPr>
          <p:cNvPr id="103" name="kroppens alarm.jpg" descr="kroppens alarm.jpg"/>
          <p:cNvPicPr>
            <a:picLocks noChangeAspect="1"/>
          </p:cNvPicPr>
          <p:nvPr/>
        </p:nvPicPr>
        <p:blipFill>
          <a:blip r:embed="rId3">
            <a:extLst/>
          </a:blip>
          <a:srcRect l="6256" t="0" r="30673" b="17706"/>
          <a:stretch>
            <a:fillRect/>
          </a:stretch>
        </p:blipFill>
        <p:spPr>
          <a:xfrm>
            <a:off x="5658520" y="903135"/>
            <a:ext cx="5379641" cy="46795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14589" y="16167"/>
                </a:moveTo>
                <a:cubicBezTo>
                  <a:pt x="14621" y="16161"/>
                  <a:pt x="14655" y="16178"/>
                  <a:pt x="14673" y="16212"/>
                </a:cubicBezTo>
                <a:cubicBezTo>
                  <a:pt x="14697" y="16258"/>
                  <a:pt x="14685" y="16318"/>
                  <a:pt x="14646" y="16346"/>
                </a:cubicBezTo>
                <a:cubicBezTo>
                  <a:pt x="14606" y="16374"/>
                  <a:pt x="14554" y="16360"/>
                  <a:pt x="14530" y="16315"/>
                </a:cubicBezTo>
                <a:cubicBezTo>
                  <a:pt x="14505" y="16270"/>
                  <a:pt x="14517" y="16209"/>
                  <a:pt x="14557" y="16181"/>
                </a:cubicBezTo>
                <a:cubicBezTo>
                  <a:pt x="14567" y="16174"/>
                  <a:pt x="14578" y="16168"/>
                  <a:pt x="14589" y="16167"/>
                </a:cubicBez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kæmp, flygt, frys reaktion.jpg" descr="kæmp, flygt, frys reaktion.jpg"/>
          <p:cNvPicPr>
            <a:picLocks noChangeAspect="1"/>
          </p:cNvPicPr>
          <p:nvPr/>
        </p:nvPicPr>
        <p:blipFill>
          <a:blip r:embed="rId3">
            <a:extLst/>
          </a:blip>
          <a:srcRect l="16186" t="10007" r="22740" b="16436"/>
          <a:stretch>
            <a:fillRect/>
          </a:stretch>
        </p:blipFill>
        <p:spPr>
          <a:xfrm>
            <a:off x="3577504" y="930846"/>
            <a:ext cx="4134343" cy="3319607"/>
          </a:xfrm>
          <a:custGeom>
            <a:avLst/>
            <a:gdLst/>
            <a:ahLst/>
            <a:cxnLst>
              <a:cxn ang="0">
                <a:pos x="wd2" y="hd2"/>
              </a:cxn>
              <a:cxn ang="5400000">
                <a:pos x="wd2" y="hd2"/>
              </a:cxn>
              <a:cxn ang="10800000">
                <a:pos x="wd2" y="hd2"/>
              </a:cxn>
              <a:cxn ang="16200000">
                <a:pos x="wd2" y="hd2"/>
              </a:cxn>
            </a:cxnLst>
            <a:rect l="0" t="0" r="r" b="b"/>
            <a:pathLst>
              <a:path w="21563" h="21535" fill="norm" stroke="1" extrusionOk="0">
                <a:moveTo>
                  <a:pt x="11093" y="0"/>
                </a:moveTo>
                <a:cubicBezTo>
                  <a:pt x="11006" y="1"/>
                  <a:pt x="10926" y="20"/>
                  <a:pt x="10857" y="59"/>
                </a:cubicBezTo>
                <a:cubicBezTo>
                  <a:pt x="10763" y="112"/>
                  <a:pt x="10651" y="166"/>
                  <a:pt x="10608" y="178"/>
                </a:cubicBezTo>
                <a:cubicBezTo>
                  <a:pt x="10437" y="228"/>
                  <a:pt x="10253" y="390"/>
                  <a:pt x="10289" y="461"/>
                </a:cubicBezTo>
                <a:cubicBezTo>
                  <a:pt x="10309" y="502"/>
                  <a:pt x="10258" y="611"/>
                  <a:pt x="10174" y="700"/>
                </a:cubicBezTo>
                <a:cubicBezTo>
                  <a:pt x="10062" y="819"/>
                  <a:pt x="10020" y="986"/>
                  <a:pt x="10020" y="1329"/>
                </a:cubicBezTo>
                <a:cubicBezTo>
                  <a:pt x="10020" y="1586"/>
                  <a:pt x="9984" y="1843"/>
                  <a:pt x="9938" y="1900"/>
                </a:cubicBezTo>
                <a:cubicBezTo>
                  <a:pt x="9878" y="1974"/>
                  <a:pt x="9889" y="2100"/>
                  <a:pt x="9975" y="2333"/>
                </a:cubicBezTo>
                <a:cubicBezTo>
                  <a:pt x="10123" y="2735"/>
                  <a:pt x="10271" y="3031"/>
                  <a:pt x="10368" y="3118"/>
                </a:cubicBezTo>
                <a:cubicBezTo>
                  <a:pt x="10408" y="3153"/>
                  <a:pt x="10451" y="3272"/>
                  <a:pt x="10465" y="3383"/>
                </a:cubicBezTo>
                <a:cubicBezTo>
                  <a:pt x="10493" y="3618"/>
                  <a:pt x="10200" y="3826"/>
                  <a:pt x="9370" y="4166"/>
                </a:cubicBezTo>
                <a:cubicBezTo>
                  <a:pt x="9077" y="4285"/>
                  <a:pt x="8775" y="4470"/>
                  <a:pt x="8698" y="4573"/>
                </a:cubicBezTo>
                <a:cubicBezTo>
                  <a:pt x="8535" y="4790"/>
                  <a:pt x="8371" y="5410"/>
                  <a:pt x="8340" y="5929"/>
                </a:cubicBezTo>
                <a:cubicBezTo>
                  <a:pt x="8328" y="6127"/>
                  <a:pt x="8297" y="6331"/>
                  <a:pt x="8271" y="6382"/>
                </a:cubicBezTo>
                <a:cubicBezTo>
                  <a:pt x="8147" y="6632"/>
                  <a:pt x="7888" y="8439"/>
                  <a:pt x="7820" y="9521"/>
                </a:cubicBezTo>
                <a:cubicBezTo>
                  <a:pt x="7778" y="10190"/>
                  <a:pt x="7711" y="10975"/>
                  <a:pt x="7669" y="11267"/>
                </a:cubicBezTo>
                <a:cubicBezTo>
                  <a:pt x="7623" y="11591"/>
                  <a:pt x="7621" y="11829"/>
                  <a:pt x="7665" y="11884"/>
                </a:cubicBezTo>
                <a:cubicBezTo>
                  <a:pt x="7705" y="11933"/>
                  <a:pt x="7722" y="12029"/>
                  <a:pt x="7702" y="12093"/>
                </a:cubicBezTo>
                <a:cubicBezTo>
                  <a:pt x="7659" y="12233"/>
                  <a:pt x="8017" y="12698"/>
                  <a:pt x="8232" y="12783"/>
                </a:cubicBezTo>
                <a:cubicBezTo>
                  <a:pt x="8413" y="12855"/>
                  <a:pt x="8636" y="12653"/>
                  <a:pt x="8580" y="12471"/>
                </a:cubicBezTo>
                <a:cubicBezTo>
                  <a:pt x="8558" y="12400"/>
                  <a:pt x="8606" y="12299"/>
                  <a:pt x="8687" y="12245"/>
                </a:cubicBezTo>
                <a:cubicBezTo>
                  <a:pt x="8863" y="12128"/>
                  <a:pt x="8888" y="11539"/>
                  <a:pt x="8731" y="11176"/>
                </a:cubicBezTo>
                <a:cubicBezTo>
                  <a:pt x="8651" y="10990"/>
                  <a:pt x="8652" y="10836"/>
                  <a:pt x="8741" y="10360"/>
                </a:cubicBezTo>
                <a:cubicBezTo>
                  <a:pt x="8802" y="10038"/>
                  <a:pt x="8835" y="9718"/>
                  <a:pt x="8814" y="9650"/>
                </a:cubicBezTo>
                <a:cubicBezTo>
                  <a:pt x="8793" y="9581"/>
                  <a:pt x="8810" y="9500"/>
                  <a:pt x="8853" y="9467"/>
                </a:cubicBezTo>
                <a:cubicBezTo>
                  <a:pt x="8896" y="9434"/>
                  <a:pt x="8926" y="9332"/>
                  <a:pt x="8917" y="9243"/>
                </a:cubicBezTo>
                <a:cubicBezTo>
                  <a:pt x="8908" y="9154"/>
                  <a:pt x="8941" y="8956"/>
                  <a:pt x="8992" y="8803"/>
                </a:cubicBezTo>
                <a:cubicBezTo>
                  <a:pt x="9042" y="8649"/>
                  <a:pt x="9096" y="8392"/>
                  <a:pt x="9110" y="8231"/>
                </a:cubicBezTo>
                <a:cubicBezTo>
                  <a:pt x="9134" y="7956"/>
                  <a:pt x="9353" y="7684"/>
                  <a:pt x="9451" y="7806"/>
                </a:cubicBezTo>
                <a:cubicBezTo>
                  <a:pt x="9513" y="7883"/>
                  <a:pt x="9513" y="9749"/>
                  <a:pt x="9451" y="9874"/>
                </a:cubicBezTo>
                <a:cubicBezTo>
                  <a:pt x="9394" y="9988"/>
                  <a:pt x="9142" y="13031"/>
                  <a:pt x="9168" y="13290"/>
                </a:cubicBezTo>
                <a:cubicBezTo>
                  <a:pt x="9177" y="13383"/>
                  <a:pt x="9156" y="13539"/>
                  <a:pt x="9122" y="13635"/>
                </a:cubicBezTo>
                <a:cubicBezTo>
                  <a:pt x="9066" y="13795"/>
                  <a:pt x="9112" y="14454"/>
                  <a:pt x="9184" y="14544"/>
                </a:cubicBezTo>
                <a:cubicBezTo>
                  <a:pt x="9201" y="14565"/>
                  <a:pt x="9458" y="14591"/>
                  <a:pt x="9755" y="14603"/>
                </a:cubicBezTo>
                <a:lnTo>
                  <a:pt x="10296" y="14626"/>
                </a:lnTo>
                <a:lnTo>
                  <a:pt x="10333" y="13849"/>
                </a:lnTo>
                <a:lnTo>
                  <a:pt x="10372" y="13071"/>
                </a:lnTo>
                <a:lnTo>
                  <a:pt x="10648" y="13038"/>
                </a:lnTo>
                <a:cubicBezTo>
                  <a:pt x="10798" y="13020"/>
                  <a:pt x="10964" y="12960"/>
                  <a:pt x="11018" y="12904"/>
                </a:cubicBezTo>
                <a:cubicBezTo>
                  <a:pt x="11086" y="12834"/>
                  <a:pt x="11148" y="12836"/>
                  <a:pt x="11217" y="12907"/>
                </a:cubicBezTo>
                <a:cubicBezTo>
                  <a:pt x="11272" y="12963"/>
                  <a:pt x="11473" y="13023"/>
                  <a:pt x="11666" y="13040"/>
                </a:cubicBezTo>
                <a:lnTo>
                  <a:pt x="12018" y="13071"/>
                </a:lnTo>
                <a:lnTo>
                  <a:pt x="12036" y="13653"/>
                </a:lnTo>
                <a:cubicBezTo>
                  <a:pt x="12046" y="13974"/>
                  <a:pt x="12075" y="14381"/>
                  <a:pt x="12099" y="14557"/>
                </a:cubicBezTo>
                <a:lnTo>
                  <a:pt x="12142" y="14879"/>
                </a:lnTo>
                <a:lnTo>
                  <a:pt x="12668" y="14850"/>
                </a:lnTo>
                <a:lnTo>
                  <a:pt x="13191" y="14822"/>
                </a:lnTo>
                <a:lnTo>
                  <a:pt x="13208" y="14189"/>
                </a:lnTo>
                <a:cubicBezTo>
                  <a:pt x="13228" y="13489"/>
                  <a:pt x="12951" y="10055"/>
                  <a:pt x="12860" y="9876"/>
                </a:cubicBezTo>
                <a:cubicBezTo>
                  <a:pt x="12829" y="9814"/>
                  <a:pt x="12813" y="9687"/>
                  <a:pt x="12825" y="9596"/>
                </a:cubicBezTo>
                <a:cubicBezTo>
                  <a:pt x="12837" y="9504"/>
                  <a:pt x="12813" y="9275"/>
                  <a:pt x="12771" y="9086"/>
                </a:cubicBezTo>
                <a:cubicBezTo>
                  <a:pt x="12725" y="8879"/>
                  <a:pt x="12724" y="8723"/>
                  <a:pt x="12767" y="8689"/>
                </a:cubicBezTo>
                <a:cubicBezTo>
                  <a:pt x="12807" y="8659"/>
                  <a:pt x="12840" y="8465"/>
                  <a:pt x="12840" y="8257"/>
                </a:cubicBezTo>
                <a:cubicBezTo>
                  <a:pt x="12840" y="8049"/>
                  <a:pt x="12872" y="7853"/>
                  <a:pt x="12912" y="7822"/>
                </a:cubicBezTo>
                <a:cubicBezTo>
                  <a:pt x="12988" y="7763"/>
                  <a:pt x="13342" y="8609"/>
                  <a:pt x="13320" y="8797"/>
                </a:cubicBezTo>
                <a:cubicBezTo>
                  <a:pt x="13313" y="8854"/>
                  <a:pt x="13393" y="9418"/>
                  <a:pt x="13496" y="10046"/>
                </a:cubicBezTo>
                <a:cubicBezTo>
                  <a:pt x="13643" y="10949"/>
                  <a:pt x="13661" y="11198"/>
                  <a:pt x="13581" y="11236"/>
                </a:cubicBezTo>
                <a:cubicBezTo>
                  <a:pt x="13442" y="11302"/>
                  <a:pt x="13361" y="11749"/>
                  <a:pt x="13461" y="11897"/>
                </a:cubicBezTo>
                <a:cubicBezTo>
                  <a:pt x="13505" y="11964"/>
                  <a:pt x="13524" y="12040"/>
                  <a:pt x="13502" y="12067"/>
                </a:cubicBezTo>
                <a:cubicBezTo>
                  <a:pt x="13480" y="12095"/>
                  <a:pt x="13515" y="12175"/>
                  <a:pt x="13581" y="12242"/>
                </a:cubicBezTo>
                <a:cubicBezTo>
                  <a:pt x="13646" y="12310"/>
                  <a:pt x="13701" y="12420"/>
                  <a:pt x="13701" y="12487"/>
                </a:cubicBezTo>
                <a:cubicBezTo>
                  <a:pt x="13701" y="12554"/>
                  <a:pt x="13752" y="12663"/>
                  <a:pt x="13817" y="12729"/>
                </a:cubicBezTo>
                <a:cubicBezTo>
                  <a:pt x="14093" y="13014"/>
                  <a:pt x="14642" y="12416"/>
                  <a:pt x="14626" y="11846"/>
                </a:cubicBezTo>
                <a:cubicBezTo>
                  <a:pt x="14604" y="11085"/>
                  <a:pt x="14400" y="8423"/>
                  <a:pt x="14357" y="8337"/>
                </a:cubicBezTo>
                <a:cubicBezTo>
                  <a:pt x="14329" y="8280"/>
                  <a:pt x="14296" y="8076"/>
                  <a:pt x="14284" y="7881"/>
                </a:cubicBezTo>
                <a:cubicBezTo>
                  <a:pt x="14271" y="7686"/>
                  <a:pt x="14218" y="7395"/>
                  <a:pt x="14164" y="7235"/>
                </a:cubicBezTo>
                <a:cubicBezTo>
                  <a:pt x="14111" y="7074"/>
                  <a:pt x="14072" y="6909"/>
                  <a:pt x="14079" y="6869"/>
                </a:cubicBezTo>
                <a:cubicBezTo>
                  <a:pt x="14086" y="6829"/>
                  <a:pt x="14018" y="6390"/>
                  <a:pt x="13930" y="5896"/>
                </a:cubicBezTo>
                <a:cubicBezTo>
                  <a:pt x="13771" y="5007"/>
                  <a:pt x="13633" y="4621"/>
                  <a:pt x="13392" y="4395"/>
                </a:cubicBezTo>
                <a:cubicBezTo>
                  <a:pt x="13285" y="4293"/>
                  <a:pt x="12628" y="4042"/>
                  <a:pt x="12409" y="4019"/>
                </a:cubicBezTo>
                <a:cubicBezTo>
                  <a:pt x="12266" y="4004"/>
                  <a:pt x="11757" y="3581"/>
                  <a:pt x="11714" y="3440"/>
                </a:cubicBezTo>
                <a:cubicBezTo>
                  <a:pt x="11690" y="3363"/>
                  <a:pt x="11717" y="3265"/>
                  <a:pt x="11774" y="3223"/>
                </a:cubicBezTo>
                <a:cubicBezTo>
                  <a:pt x="11886" y="3141"/>
                  <a:pt x="12099" y="2700"/>
                  <a:pt x="12076" y="2598"/>
                </a:cubicBezTo>
                <a:cubicBezTo>
                  <a:pt x="12068" y="2563"/>
                  <a:pt x="12112" y="2484"/>
                  <a:pt x="12175" y="2418"/>
                </a:cubicBezTo>
                <a:cubicBezTo>
                  <a:pt x="12321" y="2269"/>
                  <a:pt x="12321" y="1939"/>
                  <a:pt x="12173" y="1697"/>
                </a:cubicBezTo>
                <a:cubicBezTo>
                  <a:pt x="12096" y="1570"/>
                  <a:pt x="12075" y="1393"/>
                  <a:pt x="12107" y="1141"/>
                </a:cubicBezTo>
                <a:cubicBezTo>
                  <a:pt x="12149" y="811"/>
                  <a:pt x="12124" y="734"/>
                  <a:pt x="11883" y="435"/>
                </a:cubicBezTo>
                <a:cubicBezTo>
                  <a:pt x="11661" y="159"/>
                  <a:pt x="11352" y="-3"/>
                  <a:pt x="11093" y="0"/>
                </a:cubicBezTo>
                <a:close/>
                <a:moveTo>
                  <a:pt x="751" y="4580"/>
                </a:moveTo>
                <a:cubicBezTo>
                  <a:pt x="710" y="4587"/>
                  <a:pt x="656" y="4611"/>
                  <a:pt x="590" y="4655"/>
                </a:cubicBezTo>
                <a:cubicBezTo>
                  <a:pt x="436" y="4757"/>
                  <a:pt x="372" y="4758"/>
                  <a:pt x="279" y="4663"/>
                </a:cubicBezTo>
                <a:cubicBezTo>
                  <a:pt x="75" y="4452"/>
                  <a:pt x="0" y="4648"/>
                  <a:pt x="0" y="5386"/>
                </a:cubicBezTo>
                <a:cubicBezTo>
                  <a:pt x="0" y="6148"/>
                  <a:pt x="60" y="6291"/>
                  <a:pt x="300" y="6104"/>
                </a:cubicBezTo>
                <a:cubicBezTo>
                  <a:pt x="393" y="6033"/>
                  <a:pt x="505" y="6020"/>
                  <a:pt x="596" y="6071"/>
                </a:cubicBezTo>
                <a:cubicBezTo>
                  <a:pt x="805" y="6187"/>
                  <a:pt x="1949" y="6213"/>
                  <a:pt x="2004" y="6102"/>
                </a:cubicBezTo>
                <a:cubicBezTo>
                  <a:pt x="2031" y="6047"/>
                  <a:pt x="2093" y="6054"/>
                  <a:pt x="2159" y="6122"/>
                </a:cubicBezTo>
                <a:cubicBezTo>
                  <a:pt x="2244" y="6210"/>
                  <a:pt x="2299" y="6208"/>
                  <a:pt x="2389" y="6115"/>
                </a:cubicBezTo>
                <a:cubicBezTo>
                  <a:pt x="2483" y="6018"/>
                  <a:pt x="2530" y="6020"/>
                  <a:pt x="2627" y="6120"/>
                </a:cubicBezTo>
                <a:cubicBezTo>
                  <a:pt x="2710" y="6206"/>
                  <a:pt x="2770" y="6213"/>
                  <a:pt x="2827" y="6143"/>
                </a:cubicBezTo>
                <a:cubicBezTo>
                  <a:pt x="2926" y="6020"/>
                  <a:pt x="3328" y="6244"/>
                  <a:pt x="3395" y="6460"/>
                </a:cubicBezTo>
                <a:cubicBezTo>
                  <a:pt x="3460" y="6670"/>
                  <a:pt x="3511" y="6642"/>
                  <a:pt x="3846" y="6213"/>
                </a:cubicBezTo>
                <a:cubicBezTo>
                  <a:pt x="4186" y="5777"/>
                  <a:pt x="4234" y="5443"/>
                  <a:pt x="3999" y="5152"/>
                </a:cubicBezTo>
                <a:cubicBezTo>
                  <a:pt x="3876" y="4998"/>
                  <a:pt x="3798" y="4981"/>
                  <a:pt x="3554" y="5049"/>
                </a:cubicBezTo>
                <a:cubicBezTo>
                  <a:pt x="3385" y="5096"/>
                  <a:pt x="3203" y="5094"/>
                  <a:pt x="3128" y="5044"/>
                </a:cubicBezTo>
                <a:cubicBezTo>
                  <a:pt x="3055" y="4995"/>
                  <a:pt x="2976" y="4977"/>
                  <a:pt x="2954" y="5005"/>
                </a:cubicBezTo>
                <a:cubicBezTo>
                  <a:pt x="2931" y="5033"/>
                  <a:pt x="2486" y="5059"/>
                  <a:pt x="1964" y="5062"/>
                </a:cubicBezTo>
                <a:cubicBezTo>
                  <a:pt x="1082" y="5067"/>
                  <a:pt x="815" y="5132"/>
                  <a:pt x="1023" y="5291"/>
                </a:cubicBezTo>
                <a:cubicBezTo>
                  <a:pt x="1079" y="5334"/>
                  <a:pt x="1060" y="5418"/>
                  <a:pt x="971" y="5541"/>
                </a:cubicBezTo>
                <a:cubicBezTo>
                  <a:pt x="868" y="5681"/>
                  <a:pt x="813" y="5701"/>
                  <a:pt x="733" y="5618"/>
                </a:cubicBezTo>
                <a:cubicBezTo>
                  <a:pt x="592" y="5473"/>
                  <a:pt x="599" y="5317"/>
                  <a:pt x="762" y="4964"/>
                </a:cubicBezTo>
                <a:cubicBezTo>
                  <a:pt x="884" y="4699"/>
                  <a:pt x="875" y="4559"/>
                  <a:pt x="751" y="4580"/>
                </a:cubicBezTo>
                <a:close/>
                <a:moveTo>
                  <a:pt x="18534" y="4580"/>
                </a:moveTo>
                <a:lnTo>
                  <a:pt x="18045" y="4609"/>
                </a:lnTo>
                <a:lnTo>
                  <a:pt x="18045" y="5386"/>
                </a:lnTo>
                <a:cubicBezTo>
                  <a:pt x="18045" y="6011"/>
                  <a:pt x="18067" y="6164"/>
                  <a:pt x="18161" y="6164"/>
                </a:cubicBezTo>
                <a:cubicBezTo>
                  <a:pt x="18229" y="6164"/>
                  <a:pt x="18295" y="6044"/>
                  <a:pt x="18319" y="5873"/>
                </a:cubicBezTo>
                <a:cubicBezTo>
                  <a:pt x="18348" y="5664"/>
                  <a:pt x="18404" y="5582"/>
                  <a:pt x="18515" y="5582"/>
                </a:cubicBezTo>
                <a:cubicBezTo>
                  <a:pt x="18626" y="5582"/>
                  <a:pt x="18681" y="5664"/>
                  <a:pt x="18710" y="5873"/>
                </a:cubicBezTo>
                <a:cubicBezTo>
                  <a:pt x="18756" y="6203"/>
                  <a:pt x="18969" y="6273"/>
                  <a:pt x="19008" y="5971"/>
                </a:cubicBezTo>
                <a:cubicBezTo>
                  <a:pt x="19056" y="5602"/>
                  <a:pt x="19104" y="5495"/>
                  <a:pt x="19182" y="5592"/>
                </a:cubicBezTo>
                <a:cubicBezTo>
                  <a:pt x="19291" y="5727"/>
                  <a:pt x="19262" y="6727"/>
                  <a:pt x="19136" y="7173"/>
                </a:cubicBezTo>
                <a:cubicBezTo>
                  <a:pt x="19105" y="7285"/>
                  <a:pt x="18732" y="7297"/>
                  <a:pt x="16870" y="7240"/>
                </a:cubicBezTo>
                <a:cubicBezTo>
                  <a:pt x="14372" y="7163"/>
                  <a:pt x="14555" y="7108"/>
                  <a:pt x="14711" y="7865"/>
                </a:cubicBezTo>
                <a:cubicBezTo>
                  <a:pt x="14750" y="8053"/>
                  <a:pt x="14804" y="8329"/>
                  <a:pt x="14831" y="8478"/>
                </a:cubicBezTo>
                <a:lnTo>
                  <a:pt x="14878" y="8749"/>
                </a:lnTo>
                <a:lnTo>
                  <a:pt x="17010" y="8720"/>
                </a:lnTo>
                <a:lnTo>
                  <a:pt x="19140" y="8694"/>
                </a:lnTo>
                <a:lnTo>
                  <a:pt x="19165" y="8936"/>
                </a:lnTo>
                <a:cubicBezTo>
                  <a:pt x="19178" y="9069"/>
                  <a:pt x="19203" y="9240"/>
                  <a:pt x="19223" y="9312"/>
                </a:cubicBezTo>
                <a:cubicBezTo>
                  <a:pt x="19248" y="9404"/>
                  <a:pt x="19291" y="9413"/>
                  <a:pt x="19358" y="9348"/>
                </a:cubicBezTo>
                <a:cubicBezTo>
                  <a:pt x="19411" y="9295"/>
                  <a:pt x="19911" y="9002"/>
                  <a:pt x="20471" y="8697"/>
                </a:cubicBezTo>
                <a:cubicBezTo>
                  <a:pt x="21030" y="8392"/>
                  <a:pt x="21522" y="8105"/>
                  <a:pt x="21560" y="8059"/>
                </a:cubicBezTo>
                <a:cubicBezTo>
                  <a:pt x="21600" y="8011"/>
                  <a:pt x="21167" y="7702"/>
                  <a:pt x="20560" y="7343"/>
                </a:cubicBezTo>
                <a:cubicBezTo>
                  <a:pt x="19972" y="6995"/>
                  <a:pt x="19494" y="6696"/>
                  <a:pt x="19494" y="6676"/>
                </a:cubicBezTo>
                <a:cubicBezTo>
                  <a:pt x="19494" y="6656"/>
                  <a:pt x="19566" y="6454"/>
                  <a:pt x="19654" y="6228"/>
                </a:cubicBezTo>
                <a:cubicBezTo>
                  <a:pt x="19785" y="5890"/>
                  <a:pt x="19834" y="5834"/>
                  <a:pt x="19945" y="5911"/>
                </a:cubicBezTo>
                <a:cubicBezTo>
                  <a:pt x="20022" y="5965"/>
                  <a:pt x="20080" y="6122"/>
                  <a:pt x="20080" y="6279"/>
                </a:cubicBezTo>
                <a:cubicBezTo>
                  <a:pt x="20080" y="6519"/>
                  <a:pt x="20110" y="6552"/>
                  <a:pt x="20314" y="6552"/>
                </a:cubicBezTo>
                <a:cubicBezTo>
                  <a:pt x="20493" y="6552"/>
                  <a:pt x="20572" y="6488"/>
                  <a:pt x="20653" y="6279"/>
                </a:cubicBezTo>
                <a:cubicBezTo>
                  <a:pt x="20737" y="6060"/>
                  <a:pt x="20781" y="6031"/>
                  <a:pt x="20869" y="6122"/>
                </a:cubicBezTo>
                <a:cubicBezTo>
                  <a:pt x="20930" y="6185"/>
                  <a:pt x="21031" y="6210"/>
                  <a:pt x="21096" y="6179"/>
                </a:cubicBezTo>
                <a:cubicBezTo>
                  <a:pt x="21190" y="6134"/>
                  <a:pt x="21197" y="6068"/>
                  <a:pt x="21132" y="5855"/>
                </a:cubicBezTo>
                <a:cubicBezTo>
                  <a:pt x="21072" y="5660"/>
                  <a:pt x="21077" y="5527"/>
                  <a:pt x="21146" y="5366"/>
                </a:cubicBezTo>
                <a:cubicBezTo>
                  <a:pt x="21226" y="5181"/>
                  <a:pt x="21219" y="5113"/>
                  <a:pt x="21103" y="4954"/>
                </a:cubicBezTo>
                <a:cubicBezTo>
                  <a:pt x="20976" y="4779"/>
                  <a:pt x="20948" y="4776"/>
                  <a:pt x="20784" y="4910"/>
                </a:cubicBezTo>
                <a:cubicBezTo>
                  <a:pt x="20590" y="5067"/>
                  <a:pt x="19296" y="5146"/>
                  <a:pt x="19120" y="5010"/>
                </a:cubicBezTo>
                <a:cubicBezTo>
                  <a:pt x="19067" y="4970"/>
                  <a:pt x="19024" y="4849"/>
                  <a:pt x="19024" y="4742"/>
                </a:cubicBezTo>
                <a:cubicBezTo>
                  <a:pt x="19024" y="4567"/>
                  <a:pt x="18978" y="4554"/>
                  <a:pt x="18534" y="4580"/>
                </a:cubicBezTo>
                <a:close/>
                <a:moveTo>
                  <a:pt x="2654" y="6601"/>
                </a:moveTo>
                <a:cubicBezTo>
                  <a:pt x="2553" y="6601"/>
                  <a:pt x="462" y="7837"/>
                  <a:pt x="371" y="7950"/>
                </a:cubicBezTo>
                <a:cubicBezTo>
                  <a:pt x="314" y="8021"/>
                  <a:pt x="430" y="8129"/>
                  <a:pt x="751" y="8303"/>
                </a:cubicBezTo>
                <a:cubicBezTo>
                  <a:pt x="1006" y="8441"/>
                  <a:pt x="1513" y="8726"/>
                  <a:pt x="1879" y="8934"/>
                </a:cubicBezTo>
                <a:cubicBezTo>
                  <a:pt x="2245" y="9142"/>
                  <a:pt x="2582" y="9313"/>
                  <a:pt x="2627" y="9318"/>
                </a:cubicBezTo>
                <a:cubicBezTo>
                  <a:pt x="2672" y="9322"/>
                  <a:pt x="2741" y="9183"/>
                  <a:pt x="2782" y="9009"/>
                </a:cubicBezTo>
                <a:lnTo>
                  <a:pt x="2856" y="8694"/>
                </a:lnTo>
                <a:lnTo>
                  <a:pt x="5104" y="8694"/>
                </a:lnTo>
                <a:cubicBezTo>
                  <a:pt x="6498" y="8694"/>
                  <a:pt x="7380" y="8657"/>
                  <a:pt x="7429" y="8597"/>
                </a:cubicBezTo>
                <a:cubicBezTo>
                  <a:pt x="7472" y="8543"/>
                  <a:pt x="7531" y="8200"/>
                  <a:pt x="7561" y="7835"/>
                </a:cubicBezTo>
                <a:lnTo>
                  <a:pt x="7617" y="7170"/>
                </a:lnTo>
                <a:lnTo>
                  <a:pt x="5241" y="7201"/>
                </a:lnTo>
                <a:lnTo>
                  <a:pt x="2865" y="7235"/>
                </a:lnTo>
                <a:lnTo>
                  <a:pt x="2790" y="6918"/>
                </a:lnTo>
                <a:cubicBezTo>
                  <a:pt x="2750" y="6744"/>
                  <a:pt x="2689" y="6601"/>
                  <a:pt x="2654" y="6601"/>
                </a:cubicBezTo>
                <a:close/>
                <a:moveTo>
                  <a:pt x="11159" y="13313"/>
                </a:moveTo>
                <a:cubicBezTo>
                  <a:pt x="10900" y="13306"/>
                  <a:pt x="10644" y="13338"/>
                  <a:pt x="10608" y="13409"/>
                </a:cubicBezTo>
                <a:cubicBezTo>
                  <a:pt x="10582" y="13461"/>
                  <a:pt x="10564" y="14222"/>
                  <a:pt x="10565" y="15100"/>
                </a:cubicBezTo>
                <a:cubicBezTo>
                  <a:pt x="10567" y="16266"/>
                  <a:pt x="10538" y="16723"/>
                  <a:pt x="10467" y="16797"/>
                </a:cubicBezTo>
                <a:cubicBezTo>
                  <a:pt x="10413" y="16853"/>
                  <a:pt x="10216" y="16914"/>
                  <a:pt x="10027" y="16931"/>
                </a:cubicBezTo>
                <a:lnTo>
                  <a:pt x="9683" y="16962"/>
                </a:lnTo>
                <a:lnTo>
                  <a:pt x="10409" y="18154"/>
                </a:lnTo>
                <a:cubicBezTo>
                  <a:pt x="10808" y="18809"/>
                  <a:pt x="11163" y="19343"/>
                  <a:pt x="11196" y="19343"/>
                </a:cubicBezTo>
                <a:cubicBezTo>
                  <a:pt x="11270" y="19343"/>
                  <a:pt x="12604" y="17131"/>
                  <a:pt x="12604" y="17010"/>
                </a:cubicBezTo>
                <a:cubicBezTo>
                  <a:pt x="12604" y="16962"/>
                  <a:pt x="12438" y="16911"/>
                  <a:pt x="12233" y="16895"/>
                </a:cubicBezTo>
                <a:lnTo>
                  <a:pt x="11860" y="16864"/>
                </a:lnTo>
                <a:lnTo>
                  <a:pt x="11836" y="15211"/>
                </a:lnTo>
                <a:cubicBezTo>
                  <a:pt x="11821" y="14250"/>
                  <a:pt x="11776" y="13509"/>
                  <a:pt x="11728" y="13437"/>
                </a:cubicBezTo>
                <a:cubicBezTo>
                  <a:pt x="11679" y="13364"/>
                  <a:pt x="11418" y="13319"/>
                  <a:pt x="11159" y="13313"/>
                </a:cubicBezTo>
                <a:close/>
                <a:moveTo>
                  <a:pt x="10085" y="19557"/>
                </a:moveTo>
                <a:lnTo>
                  <a:pt x="9826" y="19588"/>
                </a:lnTo>
                <a:lnTo>
                  <a:pt x="9826" y="20365"/>
                </a:lnTo>
                <a:cubicBezTo>
                  <a:pt x="9826" y="20991"/>
                  <a:pt x="9847" y="21143"/>
                  <a:pt x="9942" y="21143"/>
                </a:cubicBezTo>
                <a:cubicBezTo>
                  <a:pt x="10008" y="21143"/>
                  <a:pt x="10072" y="21038"/>
                  <a:pt x="10087" y="20901"/>
                </a:cubicBezTo>
                <a:cubicBezTo>
                  <a:pt x="10101" y="20767"/>
                  <a:pt x="10141" y="20621"/>
                  <a:pt x="10176" y="20576"/>
                </a:cubicBezTo>
                <a:cubicBezTo>
                  <a:pt x="10276" y="20445"/>
                  <a:pt x="10555" y="20684"/>
                  <a:pt x="10583" y="20924"/>
                </a:cubicBezTo>
                <a:cubicBezTo>
                  <a:pt x="10626" y="21305"/>
                  <a:pt x="10837" y="21184"/>
                  <a:pt x="10881" y="20754"/>
                </a:cubicBezTo>
                <a:cubicBezTo>
                  <a:pt x="10905" y="20509"/>
                  <a:pt x="10961" y="20365"/>
                  <a:pt x="11030" y="20365"/>
                </a:cubicBezTo>
                <a:cubicBezTo>
                  <a:pt x="11150" y="20365"/>
                  <a:pt x="11376" y="21061"/>
                  <a:pt x="11304" y="21207"/>
                </a:cubicBezTo>
                <a:cubicBezTo>
                  <a:pt x="11279" y="21256"/>
                  <a:pt x="11282" y="21372"/>
                  <a:pt x="11310" y="21462"/>
                </a:cubicBezTo>
                <a:cubicBezTo>
                  <a:pt x="11352" y="21597"/>
                  <a:pt x="11408" y="21557"/>
                  <a:pt x="11625" y="21238"/>
                </a:cubicBezTo>
                <a:cubicBezTo>
                  <a:pt x="11848" y="20910"/>
                  <a:pt x="11896" y="20878"/>
                  <a:pt x="11941" y="21022"/>
                </a:cubicBezTo>
                <a:cubicBezTo>
                  <a:pt x="12013" y="21249"/>
                  <a:pt x="12234" y="21237"/>
                  <a:pt x="12407" y="20999"/>
                </a:cubicBezTo>
                <a:cubicBezTo>
                  <a:pt x="12517" y="20848"/>
                  <a:pt x="12527" y="20778"/>
                  <a:pt x="12455" y="20669"/>
                </a:cubicBezTo>
                <a:cubicBezTo>
                  <a:pt x="12404" y="20593"/>
                  <a:pt x="12384" y="20424"/>
                  <a:pt x="12411" y="20291"/>
                </a:cubicBezTo>
                <a:lnTo>
                  <a:pt x="12461" y="20049"/>
                </a:lnTo>
                <a:lnTo>
                  <a:pt x="11552" y="20043"/>
                </a:lnTo>
                <a:cubicBezTo>
                  <a:pt x="10661" y="20036"/>
                  <a:pt x="10448" y="19993"/>
                  <a:pt x="10527" y="19835"/>
                </a:cubicBezTo>
                <a:cubicBezTo>
                  <a:pt x="10600" y="19687"/>
                  <a:pt x="10345" y="19526"/>
                  <a:pt x="10085" y="19557"/>
                </a:cubicBezTo>
                <a:close/>
              </a:path>
            </a:pathLst>
          </a:custGeom>
          <a:ln w="12700">
            <a:miter lim="400000"/>
          </a:ln>
        </p:spPr>
      </p:pic>
      <p:sp>
        <p:nvSpPr>
          <p:cNvPr id="108" name="🔴 KÆMP…"/>
          <p:cNvSpPr txBox="1"/>
          <p:nvPr/>
        </p:nvSpPr>
        <p:spPr>
          <a:xfrm>
            <a:off x="912441" y="1589691"/>
            <a:ext cx="2754671" cy="1856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1400">
                <a:solidFill>
                  <a:srgbClr val="111111"/>
                </a:solidFill>
              </a:defRPr>
            </a:pPr>
            <a:r>
              <a:t>🔴 KÆMP</a:t>
            </a:r>
          </a:p>
          <a:p>
            <a:pPr marL="165100" indent="-165100" defTabSz="12700">
              <a:spcBef>
                <a:spcPts val="1200"/>
              </a:spcBef>
              <a:tabLst>
                <a:tab pos="63500" algn="r"/>
                <a:tab pos="165100" algn="l"/>
              </a:tabLst>
              <a:defRPr sz="1400">
                <a:solidFill>
                  <a:srgbClr val="111111"/>
                </a:solidFill>
              </a:defRPr>
            </a:pPr>
            <a:r>
              <a:t>	•	Irritabilitet og vrede</a:t>
            </a:r>
          </a:p>
          <a:p>
            <a:pPr marL="165100" indent="-165100" defTabSz="12700">
              <a:spcBef>
                <a:spcPts val="1200"/>
              </a:spcBef>
              <a:tabLst>
                <a:tab pos="63500" algn="r"/>
                <a:tab pos="165100" algn="l"/>
              </a:tabLst>
              <a:defRPr sz="1400">
                <a:solidFill>
                  <a:srgbClr val="111111"/>
                </a:solidFill>
              </a:defRPr>
            </a:pPr>
            <a:r>
              <a:t>	•	Behov for kontrol</a:t>
            </a:r>
          </a:p>
          <a:p>
            <a:pPr marL="165100" indent="-165100" defTabSz="12700">
              <a:spcBef>
                <a:spcPts val="1200"/>
              </a:spcBef>
              <a:tabLst>
                <a:tab pos="63500" algn="r"/>
                <a:tab pos="165100" algn="l"/>
              </a:tabLst>
              <a:defRPr sz="1400">
                <a:solidFill>
                  <a:srgbClr val="111111"/>
                </a:solidFill>
              </a:defRPr>
            </a:pPr>
            <a:r>
              <a:t>	•	Rastløshed og anspændthed</a:t>
            </a:r>
          </a:p>
          <a:p>
            <a:pPr marL="165100" indent="-165100" defTabSz="12700">
              <a:spcBef>
                <a:spcPts val="1200"/>
              </a:spcBef>
              <a:tabLst>
                <a:tab pos="63500" algn="r"/>
                <a:tab pos="165100" algn="l"/>
              </a:tabLst>
              <a:defRPr sz="1400">
                <a:solidFill>
                  <a:srgbClr val="111111"/>
                </a:solidFill>
              </a:defRPr>
            </a:pPr>
            <a:r>
              <a:t>	•	Hurtig tale, “kort lunte”</a:t>
            </a:r>
          </a:p>
        </p:txBody>
      </p:sp>
      <p:sp>
        <p:nvSpPr>
          <p:cNvPr id="109" name="🟡 FLYGT…"/>
          <p:cNvSpPr txBox="1"/>
          <p:nvPr/>
        </p:nvSpPr>
        <p:spPr>
          <a:xfrm>
            <a:off x="8087790" y="1589691"/>
            <a:ext cx="3323295" cy="1856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1400">
                <a:solidFill>
                  <a:srgbClr val="111111"/>
                </a:solidFill>
              </a:defRPr>
            </a:pPr>
            <a:r>
              <a:t>🟡 FLYGT</a:t>
            </a:r>
          </a:p>
          <a:p>
            <a:pPr marL="165100" indent="-165100" defTabSz="12700">
              <a:spcBef>
                <a:spcPts val="1200"/>
              </a:spcBef>
              <a:tabLst>
                <a:tab pos="63500" algn="r"/>
                <a:tab pos="165100" algn="l"/>
              </a:tabLst>
              <a:defRPr sz="1400">
                <a:solidFill>
                  <a:srgbClr val="111111"/>
                </a:solidFill>
              </a:defRPr>
            </a:pPr>
            <a:r>
              <a:t>	•	Undgåelse og tilbagetrækning</a:t>
            </a:r>
          </a:p>
          <a:p>
            <a:pPr marL="165100" indent="-165100" defTabSz="12700">
              <a:spcBef>
                <a:spcPts val="1200"/>
              </a:spcBef>
              <a:tabLst>
                <a:tab pos="63500" algn="r"/>
                <a:tab pos="165100" algn="l"/>
              </a:tabLst>
              <a:defRPr sz="1400">
                <a:solidFill>
                  <a:srgbClr val="111111"/>
                </a:solidFill>
              </a:defRPr>
            </a:pPr>
            <a:r>
              <a:t>	•	Overaktivitet eller konstant travlhed</a:t>
            </a:r>
          </a:p>
          <a:p>
            <a:pPr marL="165100" indent="-165100" defTabSz="12700">
              <a:spcBef>
                <a:spcPts val="1200"/>
              </a:spcBef>
              <a:tabLst>
                <a:tab pos="63500" algn="r"/>
                <a:tab pos="165100" algn="l"/>
              </a:tabLst>
              <a:defRPr sz="1400">
                <a:solidFill>
                  <a:srgbClr val="111111"/>
                </a:solidFill>
              </a:defRPr>
            </a:pPr>
            <a:r>
              <a:t>	•	Distraktion (arbejde, skærm, alkohol)</a:t>
            </a:r>
          </a:p>
          <a:p>
            <a:pPr marL="165100" indent="-165100" defTabSz="12700">
              <a:spcBef>
                <a:spcPts val="1200"/>
              </a:spcBef>
              <a:tabLst>
                <a:tab pos="63500" algn="r"/>
                <a:tab pos="165100" algn="l"/>
              </a:tabLst>
              <a:defRPr sz="1400">
                <a:solidFill>
                  <a:srgbClr val="111111"/>
                </a:solidFill>
              </a:defRPr>
            </a:pPr>
            <a:r>
              <a:t>	•	Uro og indre rastløshed</a:t>
            </a:r>
          </a:p>
        </p:txBody>
      </p:sp>
      <p:sp>
        <p:nvSpPr>
          <p:cNvPr id="110" name="🔵 FRYS…"/>
          <p:cNvSpPr txBox="1"/>
          <p:nvPr/>
        </p:nvSpPr>
        <p:spPr>
          <a:xfrm>
            <a:off x="4644638" y="4303657"/>
            <a:ext cx="2902724" cy="1856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1400">
                <a:solidFill>
                  <a:srgbClr val="111111"/>
                </a:solidFill>
              </a:defRPr>
            </a:pPr>
            <a:r>
              <a:t>🔵 FRYS</a:t>
            </a:r>
          </a:p>
          <a:p>
            <a:pPr marL="165100" indent="-165100" defTabSz="12700">
              <a:spcBef>
                <a:spcPts val="1200"/>
              </a:spcBef>
              <a:tabLst>
                <a:tab pos="63500" algn="r"/>
                <a:tab pos="165100" algn="l"/>
              </a:tabLst>
              <a:defRPr sz="1400">
                <a:solidFill>
                  <a:srgbClr val="111111"/>
                </a:solidFill>
              </a:defRPr>
            </a:pPr>
            <a:r>
              <a:t>	•	Handlingslammet og passiv</a:t>
            </a:r>
          </a:p>
          <a:p>
            <a:pPr marL="165100" indent="-165100" defTabSz="12700">
              <a:spcBef>
                <a:spcPts val="1200"/>
              </a:spcBef>
              <a:tabLst>
                <a:tab pos="63500" algn="r"/>
                <a:tab pos="165100" algn="l"/>
              </a:tabLst>
              <a:defRPr sz="1400">
                <a:solidFill>
                  <a:srgbClr val="111111"/>
                </a:solidFill>
              </a:defRPr>
            </a:pPr>
            <a:r>
              <a:t>	•	Tomhed eller følelsesløshed</a:t>
            </a:r>
          </a:p>
          <a:p>
            <a:pPr marL="165100" indent="-165100" defTabSz="12700">
              <a:spcBef>
                <a:spcPts val="1200"/>
              </a:spcBef>
              <a:tabLst>
                <a:tab pos="63500" algn="r"/>
                <a:tab pos="165100" algn="l"/>
              </a:tabLst>
              <a:defRPr sz="1400">
                <a:solidFill>
                  <a:srgbClr val="111111"/>
                </a:solidFill>
              </a:defRPr>
            </a:pPr>
            <a:r>
              <a:t>	•	Svært ved at tænke og beslutte</a:t>
            </a:r>
          </a:p>
          <a:p>
            <a:pPr marL="165100" indent="-165100" defTabSz="12700">
              <a:spcBef>
                <a:spcPts val="1200"/>
              </a:spcBef>
              <a:tabLst>
                <a:tab pos="63500" algn="r"/>
                <a:tab pos="165100" algn="l"/>
              </a:tabLst>
              <a:defRPr sz="1400">
                <a:solidFill>
                  <a:srgbClr val="111111"/>
                </a:solidFill>
              </a:defRPr>
            </a:pPr>
            <a:r>
              <a:t>	•	Oplevelse af at være “koblet fra”</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Office-tema">
  <a:themeElements>
    <a:clrScheme name="Office-tema">
      <a:dk1>
        <a:srgbClr val="000000"/>
      </a:dk1>
      <a:lt1>
        <a:srgbClr val="FFFFFF"/>
      </a:lt1>
      <a:dk2>
        <a:srgbClr val="A7A7A7"/>
      </a:dk2>
      <a:lt2>
        <a:srgbClr val="535353"/>
      </a:lt2>
      <a:accent1>
        <a:srgbClr val="7C7C7C"/>
      </a:accent1>
      <a:accent2>
        <a:srgbClr val="B2B2B2"/>
      </a:accent2>
      <a:accent3>
        <a:srgbClr val="969696"/>
      </a:accent3>
      <a:accent4>
        <a:srgbClr val="808080"/>
      </a:accent4>
      <a:accent5>
        <a:srgbClr val="5F5F5F"/>
      </a:accent5>
      <a:accent6>
        <a:srgbClr val="4D4D4D"/>
      </a:accent6>
      <a:hlink>
        <a:srgbClr val="0000FF"/>
      </a:hlink>
      <a:folHlink>
        <a:srgbClr val="FF00FF"/>
      </a:folHlink>
    </a:clrScheme>
    <a:fontScheme name="Office-tema">
      <a:majorFont>
        <a:latin typeface="Helvetica"/>
        <a:ea typeface="Helvetica"/>
        <a:cs typeface="Helvetica"/>
      </a:majorFont>
      <a:minorFont>
        <a:latin typeface="Helvetica"/>
        <a:ea typeface="Helvetica"/>
        <a:cs typeface="Helvetica"/>
      </a:minorFont>
    </a:fontScheme>
    <a:fmtScheme name="Office-t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353"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353"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tema">
  <a:themeElements>
    <a:clrScheme name="Office-tema">
      <a:dk1>
        <a:srgbClr val="000000"/>
      </a:dk1>
      <a:lt1>
        <a:srgbClr val="FFFFFF"/>
      </a:lt1>
      <a:dk2>
        <a:srgbClr val="A7A7A7"/>
      </a:dk2>
      <a:lt2>
        <a:srgbClr val="535353"/>
      </a:lt2>
      <a:accent1>
        <a:srgbClr val="7C7C7C"/>
      </a:accent1>
      <a:accent2>
        <a:srgbClr val="B2B2B2"/>
      </a:accent2>
      <a:accent3>
        <a:srgbClr val="969696"/>
      </a:accent3>
      <a:accent4>
        <a:srgbClr val="808080"/>
      </a:accent4>
      <a:accent5>
        <a:srgbClr val="5F5F5F"/>
      </a:accent5>
      <a:accent6>
        <a:srgbClr val="4D4D4D"/>
      </a:accent6>
      <a:hlink>
        <a:srgbClr val="0000FF"/>
      </a:hlink>
      <a:folHlink>
        <a:srgbClr val="FF00FF"/>
      </a:folHlink>
    </a:clrScheme>
    <a:fontScheme name="Office-tema">
      <a:majorFont>
        <a:latin typeface="Helvetica"/>
        <a:ea typeface="Helvetica"/>
        <a:cs typeface="Helvetica"/>
      </a:majorFont>
      <a:minorFont>
        <a:latin typeface="Helvetica"/>
        <a:ea typeface="Helvetica"/>
        <a:cs typeface="Helvetica"/>
      </a:minorFont>
    </a:fontScheme>
    <a:fmtScheme name="Office-t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353"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353"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